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8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523F718A-915A-44B3-AD63-818EE9424091}" type="datetimeFigureOut">
              <a:rPr lang="en-US" smtClean="0"/>
              <a:t>11/23/2022</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B81B6241-E6F0-4BBA-B7A5-F4A04E6DF128}" type="slidenum">
              <a:rPr lang="en-US" smtClean="0"/>
              <a:t>‹#›</a:t>
            </a:fld>
            <a:endParaRPr lang="en-US"/>
          </a:p>
        </p:txBody>
      </p:sp>
    </p:spTree>
    <p:extLst>
      <p:ext uri="{BB962C8B-B14F-4D97-AF65-F5344CB8AC3E}">
        <p14:creationId xmlns:p14="http://schemas.microsoft.com/office/powerpoint/2010/main" val="27065679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6F62566-7D32-4C13-9706-E4756C0D3E7D}" type="slidenum">
              <a:rPr lang="ar-SA" smtClean="0"/>
              <a:t>25</a:t>
            </a:fld>
            <a:endParaRPr lang="ar-SA"/>
          </a:p>
        </p:txBody>
      </p:sp>
    </p:spTree>
    <p:extLst>
      <p:ext uri="{BB962C8B-B14F-4D97-AF65-F5344CB8AC3E}">
        <p14:creationId xmlns:p14="http://schemas.microsoft.com/office/powerpoint/2010/main" val="238728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473A3C0-2C29-4B90-8C69-A10A21885F9F}" type="datetimeFigureOut">
              <a:rPr lang="en-US" smtClean="0"/>
              <a:t>11/23/2022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399770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473A3C0-2C29-4B90-8C69-A10A21885F9F}" type="datetimeFigureOut">
              <a:rPr lang="en-US" smtClean="0"/>
              <a:t>11/23/2022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28748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473A3C0-2C29-4B90-8C69-A10A21885F9F}" type="datetimeFigureOut">
              <a:rPr lang="en-US" smtClean="0"/>
              <a:t>11/23/2022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422018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473A3C0-2C29-4B90-8C69-A10A21885F9F}" type="datetimeFigureOut">
              <a:rPr lang="en-US" smtClean="0"/>
              <a:t>11/23/2022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277981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2473A3C0-2C29-4B90-8C69-A10A21885F9F}" type="datetimeFigureOut">
              <a:rPr lang="en-US" smtClean="0"/>
              <a:t>11/23/2022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94933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473A3C0-2C29-4B90-8C69-A10A21885F9F}" type="datetimeFigureOut">
              <a:rPr lang="en-US" smtClean="0"/>
              <a:t>11/23/2022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361902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473A3C0-2C29-4B90-8C69-A10A21885F9F}" type="datetimeFigureOut">
              <a:rPr lang="en-US" smtClean="0"/>
              <a:t>11/23/2022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138866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473A3C0-2C29-4B90-8C69-A10A21885F9F}" type="datetimeFigureOut">
              <a:rPr lang="en-US" smtClean="0"/>
              <a:t>11/23/2022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346052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473A3C0-2C29-4B90-8C69-A10A21885F9F}" type="datetimeFigureOut">
              <a:rPr lang="en-US" smtClean="0"/>
              <a:t>11/23/2022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240825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2473A3C0-2C29-4B90-8C69-A10A21885F9F}" type="datetimeFigureOut">
              <a:rPr lang="en-US" smtClean="0"/>
              <a:t>11/23/2022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389855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2473A3C0-2C29-4B90-8C69-A10A21885F9F}" type="datetimeFigureOut">
              <a:rPr lang="en-US" smtClean="0"/>
              <a:t>11/23/2022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B8AAAB-866A-4A7E-BF48-7612A6C9D436}" type="slidenum">
              <a:rPr lang="en-US" smtClean="0"/>
              <a:t>‹#›</a:t>
            </a:fld>
            <a:endParaRPr lang="en-US"/>
          </a:p>
        </p:txBody>
      </p:sp>
    </p:spTree>
    <p:extLst>
      <p:ext uri="{BB962C8B-B14F-4D97-AF65-F5344CB8AC3E}">
        <p14:creationId xmlns:p14="http://schemas.microsoft.com/office/powerpoint/2010/main" val="229444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473A3C0-2C29-4B90-8C69-A10A21885F9F}" type="datetimeFigureOut">
              <a:rPr lang="en-US" smtClean="0"/>
              <a:t>11/23/2022</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6B8AAAB-866A-4A7E-BF48-7612A6C9D436}" type="slidenum">
              <a:rPr lang="en-US" smtClean="0"/>
              <a:t>‹#›</a:t>
            </a:fld>
            <a:endParaRPr lang="en-US"/>
          </a:p>
        </p:txBody>
      </p:sp>
    </p:spTree>
    <p:extLst>
      <p:ext uri="{BB962C8B-B14F-4D97-AF65-F5344CB8AC3E}">
        <p14:creationId xmlns:p14="http://schemas.microsoft.com/office/powerpoint/2010/main" val="187863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emf"/><Relationship Id="rId7" Type="http://schemas.openxmlformats.org/officeDocument/2006/relationships/hyperlink" Target="http://upload.wikimedia.org/wikipedia/commons/9/98/Pablo_picasso_1.jpg" TargetMode="External"/><Relationship Id="rId2" Type="http://schemas.openxmlformats.org/officeDocument/2006/relationships/hyperlink" Target="http://ar.wikipedia.org/wiki/%D8%A5%D9%8A%D8%B7%D8%A7%D9%84%D9%8A%D8%A7"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ar.wikipedia.org/wiki/%D8%A5%D8%B3%D8%A8%D8%A7%D9%86%D9%8A%D8%A7" TargetMode="External"/><Relationship Id="rId5" Type="http://schemas.openxmlformats.org/officeDocument/2006/relationships/hyperlink" Target="http://commons.wikimedia.org/wiki/File:Leonardo_self.jpg" TargetMode="External"/><Relationship Id="rId10" Type="http://schemas.openxmlformats.org/officeDocument/2006/relationships/hyperlink" Target="http://ar.wikipedia.org/wiki/%D9%85%D8%A7%D9%84%D9%82%D8%A9" TargetMode="External"/><Relationship Id="rId4" Type="http://schemas.openxmlformats.org/officeDocument/2006/relationships/image" Target="../media/image10.jpeg"/><Relationship Id="rId9" Type="http://schemas.openxmlformats.org/officeDocument/2006/relationships/hyperlink" Target="http://ar.wikipedia.org/wiki/18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files.fonon.net/uploads/images/fonon.net-d8e3a9d993.jp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files.fonon.net/uploads/images/fonon.net-4aff882436.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files.fonon.net/uploads/images/fonon.net-bae5c44ed4.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files.fonon.net/uploads/images/fonon.net-784d67d333.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files.fonon.net/uploads/images/fonon.net-e67432ec2b.jp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files.fonon.net/uploads/images/fonon.net-58fac19ac8.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files.fonon.net/uploads/images/fonon.net-492129ede2.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files.fonon.net/uploads/images/fonon.net-3acb340bc9.jp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files.fonon.net/uploads/images/fonon.net-e3d71786d3.jpg"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files.fonon.net/uploads/images/fonon.net-20c0f4f69c.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files.fonon.net/uploads/images/fonon.net-96875653f3.jpg"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files.fonon.net/uploads/images/fonon.net-49c77f15bb.jp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files.fonon.net/uploads/images/fonon.net-f41abf6d8f.jpg" TargetMode="External"/><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files.fonon.net/uploads/images/fonon.net-1e6a693bd8.jpg" TargetMode="External"/><Relationship Id="rId1" Type="http://schemas.openxmlformats.org/officeDocument/2006/relationships/slideLayout" Target="../slideLayouts/slideLayout2.xml"/><Relationship Id="rId6" Type="http://schemas.openxmlformats.org/officeDocument/2006/relationships/hyperlink" Target="http://files.fonon.net/uploads/images/fonon.net-df4cc9ef09.jpg" TargetMode="External"/><Relationship Id="rId5" Type="http://schemas.openxmlformats.org/officeDocument/2006/relationships/image" Target="../media/image31.jpeg"/><Relationship Id="rId4" Type="http://schemas.openxmlformats.org/officeDocument/2006/relationships/hyperlink" Target="http://files.fonon.net/uploads/images/fonon.net-354dcdf833.jpg" TargetMode="External"/><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files.fonon.net/uploads/images/fonon.net-bbc5015366.jpg"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files.fonon.net/uploads/images/fonon.net-ebcb95f1ff.jp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files.fonon.net/uploads/images/fonon.net-4ea28f1d29.jpg" TargetMode="External"/><Relationship Id="rId7" Type="http://schemas.openxmlformats.org/officeDocument/2006/relationships/hyperlink" Target="http://files.fonon.net/uploads/images/fonon.net-ac5bef06d5.jpg" TargetMode="Externa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hyperlink" Target="http://files.fonon.net/uploads/images/fonon.net-90841a3012.jpg" TargetMode="External"/><Relationship Id="rId5" Type="http://schemas.openxmlformats.org/officeDocument/2006/relationships/hyperlink" Target="http://files.fonon.net/uploads/images/fonon.net-4ca484ef21.jpg" TargetMode="External"/><Relationship Id="rId10" Type="http://schemas.openxmlformats.org/officeDocument/2006/relationships/image" Target="../media/image39.jpeg"/><Relationship Id="rId4" Type="http://schemas.openxmlformats.org/officeDocument/2006/relationships/image" Target="../media/image36.jpeg"/><Relationship Id="rId9" Type="http://schemas.openxmlformats.org/officeDocument/2006/relationships/hyperlink" Target="http://files.fonon.net/uploads/images/fonon.net-f6e1ab16e5.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files.fonon.net/uploads/images/fonon.net-a7fd691031.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الألوان </a:t>
            </a:r>
            <a:r>
              <a:rPr lang="ar-SA"/>
              <a:t>و تطور الفنون</a:t>
            </a:r>
            <a:endParaRPr lang="en-US" dirty="0"/>
          </a:p>
        </p:txBody>
      </p:sp>
      <p:sp>
        <p:nvSpPr>
          <p:cNvPr id="3" name="عنوان فرعي 2"/>
          <p:cNvSpPr>
            <a:spLocks noGrp="1"/>
          </p:cNvSpPr>
          <p:nvPr>
            <p:ph type="subTitle" idx="1"/>
          </p:nvPr>
        </p:nvSpPr>
        <p:spPr/>
        <p:txBody>
          <a:bodyPr>
            <a:normAutofit/>
          </a:bodyPr>
          <a:lstStyle/>
          <a:p>
            <a:pPr algn="r"/>
            <a:r>
              <a:rPr lang="ar-SA" dirty="0">
                <a:effectLst>
                  <a:outerShdw blurRad="38100" dist="38100" dir="2700000" algn="tl">
                    <a:srgbClr val="000000">
                      <a:alpha val="43137"/>
                    </a:srgbClr>
                  </a:outerShdw>
                </a:effectLst>
              </a:rPr>
              <a:t>اعداد</a:t>
            </a:r>
          </a:p>
          <a:p>
            <a:pPr algn="r"/>
            <a:r>
              <a:rPr lang="ar-SA">
                <a:effectLst>
                  <a:outerShdw blurRad="38100" dist="38100" dir="2700000" algn="tl">
                    <a:srgbClr val="000000">
                      <a:alpha val="43137"/>
                    </a:srgbClr>
                  </a:outerShdw>
                </a:effectLst>
              </a:rPr>
              <a:t>م. </a:t>
            </a:r>
            <a:r>
              <a:rPr lang="ar-SA" dirty="0">
                <a:effectLst>
                  <a:outerShdw blurRad="38100" dist="38100" dir="2700000" algn="tl">
                    <a:srgbClr val="000000">
                      <a:alpha val="43137"/>
                    </a:srgbClr>
                  </a:outerShdw>
                </a:effectLst>
              </a:rPr>
              <a:t>نبيل محمد صالح </a:t>
            </a:r>
          </a:p>
          <a:p>
            <a:pPr algn="r"/>
            <a:r>
              <a:rPr lang="ar-SA" dirty="0">
                <a:effectLst>
                  <a:outerShdw blurRad="38100" dist="38100" dir="2700000" algn="tl">
                    <a:srgbClr val="000000">
                      <a:alpha val="43137"/>
                    </a:srgbClr>
                  </a:outerShdw>
                </a:effectLst>
              </a:rPr>
              <a:t>قسم هندسة العمارة / كلية الهندسة جامعة ديالى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76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06899" y="188640"/>
            <a:ext cx="7467600" cy="1143000"/>
          </a:xfrm>
        </p:spPr>
        <p:txBody>
          <a:bodyPr>
            <a:normAutofit fontScale="90000"/>
          </a:bodyPr>
          <a:lstStyle/>
          <a:p>
            <a:pPr algn="ctr"/>
            <a:r>
              <a:rPr lang="ar-SA" dirty="0">
                <a:solidFill>
                  <a:srgbClr val="FF0000"/>
                </a:solidFill>
              </a:rPr>
              <a:t>الفنانين في مجال الرسم </a:t>
            </a:r>
            <a:r>
              <a:rPr lang="ar-SA" dirty="0" err="1">
                <a:solidFill>
                  <a:srgbClr val="FF0000"/>
                </a:solidFill>
              </a:rPr>
              <a:t>بالاكريليك</a:t>
            </a:r>
            <a:r>
              <a:rPr lang="ar-SA" dirty="0">
                <a:solidFill>
                  <a:srgbClr val="FF0000"/>
                </a:solidFill>
              </a:rPr>
              <a:t> والزيت</a:t>
            </a:r>
          </a:p>
        </p:txBody>
      </p:sp>
      <p:sp>
        <p:nvSpPr>
          <p:cNvPr id="3" name="عنصر نائب للمحتوى 2"/>
          <p:cNvSpPr>
            <a:spLocks noGrp="1"/>
          </p:cNvSpPr>
          <p:nvPr>
            <p:ph sz="quarter" idx="4294967295"/>
          </p:nvPr>
        </p:nvSpPr>
        <p:spPr>
          <a:xfrm>
            <a:off x="2999656" y="1600201"/>
            <a:ext cx="7128792" cy="3268961"/>
          </a:xfrm>
        </p:spPr>
        <p:txBody>
          <a:bodyPr>
            <a:normAutofit fontScale="92500" lnSpcReduction="20000"/>
          </a:bodyPr>
          <a:lstStyle/>
          <a:p>
            <a:r>
              <a:rPr lang="ar-SA" sz="1800" b="1" dirty="0" err="1"/>
              <a:t>موسكوفيتش</a:t>
            </a:r>
            <a:r>
              <a:rPr lang="ar-SA" sz="1800" b="1" dirty="0"/>
              <a:t> ليونارد</a:t>
            </a:r>
            <a:br>
              <a:rPr lang="en-US" sz="1800" b="1" dirty="0"/>
            </a:br>
            <a:br>
              <a:rPr lang="en-US" sz="1800" b="1" dirty="0"/>
            </a:br>
            <a:r>
              <a:rPr lang="ar-SA" sz="1800" b="1" dirty="0"/>
              <a:t>لوحات بالألوان </a:t>
            </a:r>
            <a:r>
              <a:rPr lang="ar-SA" sz="1800" b="1" dirty="0" err="1"/>
              <a:t>الأكريليك</a:t>
            </a:r>
            <a:r>
              <a:rPr lang="en-US" sz="1800" b="1" dirty="0"/>
              <a:t> </a:t>
            </a:r>
            <a:r>
              <a:rPr lang="ar-SA" sz="1800" b="1" dirty="0"/>
              <a:t> و الزيت</a:t>
            </a:r>
            <a:br>
              <a:rPr lang="en-US" sz="1800" b="1" dirty="0"/>
            </a:br>
            <a:br>
              <a:rPr lang="en-US" sz="1800" b="1" dirty="0"/>
            </a:br>
            <a:r>
              <a:rPr lang="ar-SA" sz="1800" b="1" dirty="0"/>
              <a:t>فنان علي درجة الماجستير ويعمل أستاذ للفنون في جامعة</a:t>
            </a:r>
            <a:br>
              <a:rPr lang="en-US" sz="1800" b="1" dirty="0"/>
            </a:br>
            <a:br>
              <a:rPr lang="en-US" sz="1800" b="1" dirty="0"/>
            </a:br>
            <a:r>
              <a:rPr lang="ar-SA" sz="1800" b="1" dirty="0" err="1"/>
              <a:t>كينيبياك</a:t>
            </a:r>
            <a:r>
              <a:rPr lang="ar-SA" sz="1800" b="1" dirty="0"/>
              <a:t> </a:t>
            </a:r>
          </a:p>
          <a:p>
            <a:r>
              <a:rPr lang="ar-SA" sz="1800" dirty="0"/>
              <a:t>للفنان التشيلي (</a:t>
            </a:r>
            <a:r>
              <a:rPr lang="ar-SA" sz="1800" dirty="0" err="1"/>
              <a:t>أومبرتو</a:t>
            </a:r>
            <a:r>
              <a:rPr lang="ar-SA" sz="1800" dirty="0"/>
              <a:t> </a:t>
            </a:r>
            <a:r>
              <a:rPr lang="ar-SA" sz="1800" dirty="0" err="1"/>
              <a:t>بينوشيه</a:t>
            </a:r>
            <a:r>
              <a:rPr lang="ar-SA" sz="1800" dirty="0"/>
              <a:t>) لوحة بألوان </a:t>
            </a:r>
            <a:r>
              <a:rPr lang="ar-SA" sz="1800" dirty="0" err="1"/>
              <a:t>الأكريليك</a:t>
            </a:r>
            <a:r>
              <a:rPr lang="ar-SA" sz="1800" dirty="0"/>
              <a:t> المولود في</a:t>
            </a:r>
            <a:r>
              <a:rPr lang="en-US" sz="1800" dirty="0"/>
              <a:t> </a:t>
            </a:r>
            <a:br>
              <a:rPr lang="en-US" sz="1800" dirty="0"/>
            </a:br>
            <a:r>
              <a:rPr lang="ar-SA" sz="1800" dirty="0"/>
              <a:t>سانتياغو بدايته بالرسم من سن مبكرة في المرحلة الابتدائية</a:t>
            </a:r>
            <a:br>
              <a:rPr lang="en-US" sz="1800" dirty="0"/>
            </a:br>
            <a:r>
              <a:rPr lang="ar-SA" sz="1800" dirty="0"/>
              <a:t>، كما حقق في المرحلة الثانوية عددا من الجوائز في مسابقات الرسم</a:t>
            </a:r>
          </a:p>
          <a:p>
            <a:endParaRPr lang="ar-SA" sz="1800" dirty="0"/>
          </a:p>
          <a:p>
            <a:r>
              <a:rPr lang="ar-SA" sz="1800" dirty="0"/>
              <a:t>يعد من أشهر فناني النهضة </a:t>
            </a:r>
            <a:r>
              <a:rPr lang="ar-SA" sz="1800" u="sng" dirty="0">
                <a:hlinkClick r:id="rId2" tooltip="إيطاليا"/>
              </a:rPr>
              <a:t>الإيطاليين</a:t>
            </a:r>
            <a:r>
              <a:rPr lang="ar-SA" sz="1800" dirty="0"/>
              <a:t> على الإطلاق وهو مشهور كرسام، نحات، معماري، وعالم. كانت مكتشفاته وفنونه نتيجة شغفه الدائم للمعرفة والبحث العملي، له آثار عديدة على مدارس الفن بإيطاليا امتد لأكثر من قرن بعد وفاته</a:t>
            </a:r>
          </a:p>
          <a:p>
            <a:endParaRPr lang="ar-SA" sz="1800"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1942" y="5336341"/>
            <a:ext cx="1626059" cy="141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صورة 4" descr="http://imagecache.te3p.com/imgcache/b05f614bd2944d8c5338ea4021ce382f.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9497" y="1628800"/>
            <a:ext cx="1944216" cy="1800200"/>
          </a:xfrm>
          <a:prstGeom prst="rect">
            <a:avLst/>
          </a:prstGeom>
          <a:noFill/>
          <a:ln>
            <a:noFill/>
          </a:ln>
        </p:spPr>
      </p:pic>
      <p:pic>
        <p:nvPicPr>
          <p:cNvPr id="6" name="صورة 5" descr="Leonardo self.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631504" y="3789040"/>
            <a:ext cx="1584176" cy="1512168"/>
          </a:xfrm>
          <a:prstGeom prst="rect">
            <a:avLst/>
          </a:prstGeom>
          <a:noFill/>
          <a:ln>
            <a:noFill/>
          </a:ln>
        </p:spPr>
      </p:pic>
      <p:pic>
        <p:nvPicPr>
          <p:cNvPr id="7" name="صورة 6" descr="File:Pablo picasso 1.jp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1703513" y="5297710"/>
            <a:ext cx="1103387" cy="1371650"/>
          </a:xfrm>
          <a:prstGeom prst="rect">
            <a:avLst/>
          </a:prstGeom>
          <a:noFill/>
          <a:ln>
            <a:noFill/>
          </a:ln>
        </p:spPr>
      </p:pic>
      <p:sp>
        <p:nvSpPr>
          <p:cNvPr id="8" name="مستطيل 7"/>
          <p:cNvSpPr/>
          <p:nvPr/>
        </p:nvSpPr>
        <p:spPr>
          <a:xfrm>
            <a:off x="3503712" y="5013177"/>
            <a:ext cx="6480720" cy="646331"/>
          </a:xfrm>
          <a:prstGeom prst="rect">
            <a:avLst/>
          </a:prstGeom>
          <a:noFill/>
        </p:spPr>
        <p:txBody>
          <a:bodyPr wrap="square" lIns="91440" tIns="45720" rIns="91440" bIns="45720">
            <a:spAutoFit/>
          </a:bodyPr>
          <a:lstStyle/>
          <a:p>
            <a:r>
              <a:rPr lang="ar-SA" sz="1200" dirty="0"/>
              <a:t>ولد بابلو بيكاسو عام </a:t>
            </a:r>
            <a:r>
              <a:rPr lang="ar-SA" sz="1200" u="sng" dirty="0">
                <a:hlinkClick r:id="rId9" tooltip="1881"/>
              </a:rPr>
              <a:t>1881</a:t>
            </a:r>
            <a:r>
              <a:rPr lang="ar-SA" sz="1200" dirty="0"/>
              <a:t> بمدينة </a:t>
            </a:r>
            <a:r>
              <a:rPr lang="ar-SA" sz="1200" u="sng" dirty="0" err="1">
                <a:hlinkClick r:id="rId10" tooltip="مالقة"/>
              </a:rPr>
              <a:t>مالقة</a:t>
            </a:r>
            <a:r>
              <a:rPr lang="ar-SA" sz="1200" dirty="0"/>
              <a:t> في جنوب </a:t>
            </a:r>
            <a:r>
              <a:rPr lang="ar-SA" sz="1200" u="sng" dirty="0">
                <a:hlinkClick r:id="rId11" tooltip="إسبانيا"/>
              </a:rPr>
              <a:t>إسبانيا</a:t>
            </a:r>
            <a:r>
              <a:rPr lang="ar-SA" sz="1200" dirty="0"/>
              <a:t> لأسرة متوسطة الحال، وكان بابلو هو الطفل الأول فيها، وفى إحدى المرات قام بابلو وهو في سن الثالثة عشرة بإتمام رسم أحد </a:t>
            </a:r>
            <a:r>
              <a:rPr lang="ar-SA" sz="1200" dirty="0" err="1"/>
              <a:t>السكيتشات</a:t>
            </a:r>
            <a:r>
              <a:rPr lang="ar-SA" sz="1200" dirty="0"/>
              <a:t> التي لم يكن والده قد انتهى منها بعد وقد كانت اللوحة لحمامة، وحينما تفحص الأب تقنية </a:t>
            </a:r>
            <a:r>
              <a:rPr lang="ar-SA" sz="1200" dirty="0" err="1"/>
              <a:t>إبنه</a:t>
            </a:r>
            <a:r>
              <a:rPr lang="ar-SA" sz="1200" dirty="0"/>
              <a:t> في الرسم شعر إن </a:t>
            </a:r>
            <a:r>
              <a:rPr lang="ar-SA" sz="1200" dirty="0" err="1"/>
              <a:t>إبنه</a:t>
            </a:r>
            <a:r>
              <a:rPr lang="ar-SA" sz="1200" dirty="0"/>
              <a:t> قد تفوق عليه، وأعلن وقتها </a:t>
            </a:r>
            <a:r>
              <a:rPr lang="ar-SA" sz="1200" dirty="0" err="1"/>
              <a:t>التخلى</a:t>
            </a:r>
            <a:r>
              <a:rPr lang="ar-SA" sz="1200" dirty="0"/>
              <a:t> عن الرسم </a:t>
            </a:r>
            <a:endParaRPr lang="en-US" sz="1200" dirty="0"/>
          </a:p>
        </p:txBody>
      </p:sp>
    </p:spTree>
    <p:extLst>
      <p:ext uri="{BB962C8B-B14F-4D97-AF65-F5344CB8AC3E}">
        <p14:creationId xmlns:p14="http://schemas.microsoft.com/office/powerpoint/2010/main" val="146765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5520" y="404664"/>
            <a:ext cx="7704856" cy="6192688"/>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وان 1"/>
          <p:cNvSpPr>
            <a:spLocks noGrp="1"/>
          </p:cNvSpPr>
          <p:nvPr>
            <p:ph type="title"/>
          </p:nvPr>
        </p:nvSpPr>
        <p:spPr>
          <a:xfrm>
            <a:off x="1981200" y="332656"/>
            <a:ext cx="6923112" cy="1800200"/>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ar-SA"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السطوح القابلة للاستخدام </a:t>
            </a:r>
            <a:r>
              <a:rPr lang="ar-SA" sz="360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و</a:t>
            </a:r>
            <a:r>
              <a:rPr lang="ar-SA"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الرسم عليها </a:t>
            </a:r>
            <a:r>
              <a:rPr lang="ar-SA" sz="3600" b="1"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بالاكريليك</a:t>
            </a:r>
            <a:r>
              <a:rPr lang="ar-SA"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 والزيت:</a:t>
            </a:r>
            <a:br>
              <a:rPr lang="en-US"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br>
            <a:endParaRPr lang="ar-SA"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عنصر نائب للمحتوى 2"/>
          <p:cNvSpPr>
            <a:spLocks noGrp="1"/>
          </p:cNvSpPr>
          <p:nvPr>
            <p:ph sz="quarter" idx="4294967295"/>
          </p:nvPr>
        </p:nvSpPr>
        <p:spPr>
          <a:xfrm>
            <a:off x="3647728" y="2204864"/>
            <a:ext cx="6400800" cy="3474720"/>
          </a:xfrm>
        </p:spPr>
        <p:txBody>
          <a:bodyPr>
            <a:normAutofit fontScale="85000" lnSpcReduction="20000"/>
          </a:bodyPr>
          <a:lstStyle/>
          <a:p>
            <a:pPr marL="0" indent="0" algn="ctr">
              <a:buNone/>
            </a:pPr>
            <a:r>
              <a:rPr lang="ar-SA" dirty="0">
                <a:solidFill>
                  <a:schemeClr val="tx1"/>
                </a:solidFill>
                <a:effectLst>
                  <a:glow rad="63500">
                    <a:schemeClr val="accent1">
                      <a:satMod val="175000"/>
                      <a:alpha val="40000"/>
                    </a:schemeClr>
                  </a:glow>
                </a:effectLst>
              </a:rPr>
              <a:t>هي الخامات </a:t>
            </a:r>
            <a:r>
              <a:rPr lang="ar-SA" dirty="0" err="1">
                <a:solidFill>
                  <a:schemeClr val="tx1"/>
                </a:solidFill>
                <a:effectLst>
                  <a:glow rad="63500">
                    <a:schemeClr val="accent1">
                      <a:satMod val="175000"/>
                      <a:alpha val="40000"/>
                    </a:schemeClr>
                  </a:glow>
                </a:effectLst>
              </a:rPr>
              <a:t>اللتي</a:t>
            </a:r>
            <a:r>
              <a:rPr lang="ar-SA" dirty="0">
                <a:solidFill>
                  <a:schemeClr val="tx1"/>
                </a:solidFill>
                <a:effectLst>
                  <a:glow rad="63500">
                    <a:schemeClr val="accent1">
                      <a:satMod val="175000"/>
                      <a:alpha val="40000"/>
                    </a:schemeClr>
                  </a:glow>
                </a:effectLst>
              </a:rPr>
              <a:t> يتم الرسم عليها </a:t>
            </a:r>
            <a:endParaRPr lang="en-US" dirty="0">
              <a:solidFill>
                <a:schemeClr val="tx1"/>
              </a:solidFill>
              <a:effectLst>
                <a:glow rad="63500">
                  <a:schemeClr val="accent1">
                    <a:satMod val="175000"/>
                    <a:alpha val="40000"/>
                  </a:schemeClr>
                </a:glow>
              </a:effectLst>
            </a:endParaRPr>
          </a:p>
          <a:p>
            <a:pPr marL="0" indent="0">
              <a:buNone/>
            </a:pPr>
            <a:r>
              <a:rPr lang="ar-SA" dirty="0">
                <a:solidFill>
                  <a:schemeClr val="tx1"/>
                </a:solidFill>
                <a:effectLst>
                  <a:glow rad="63500">
                    <a:schemeClr val="accent1">
                      <a:satMod val="175000"/>
                      <a:alpha val="40000"/>
                    </a:schemeClr>
                  </a:glow>
                </a:effectLst>
              </a:rPr>
              <a:t> جدران –الزجاجات –كرسه </a:t>
            </a:r>
            <a:r>
              <a:rPr lang="ar-SA" dirty="0" err="1">
                <a:solidFill>
                  <a:schemeClr val="tx1"/>
                </a:solidFill>
                <a:effectLst>
                  <a:glow rad="63500">
                    <a:schemeClr val="accent1">
                      <a:satMod val="175000"/>
                      <a:alpha val="40000"/>
                    </a:schemeClr>
                  </a:glow>
                </a:effectLst>
              </a:rPr>
              <a:t>كانسون</a:t>
            </a:r>
            <a:r>
              <a:rPr lang="ar-SA" dirty="0">
                <a:solidFill>
                  <a:schemeClr val="tx1"/>
                </a:solidFill>
                <a:effectLst>
                  <a:glow rad="63500">
                    <a:schemeClr val="accent1">
                      <a:satMod val="175000"/>
                      <a:alpha val="40000"/>
                    </a:schemeClr>
                  </a:glow>
                </a:effectLst>
              </a:rPr>
              <a:t> ملونه-معادن –خشب- كراسة </a:t>
            </a:r>
            <a:r>
              <a:rPr lang="ar-SA" dirty="0" err="1">
                <a:solidFill>
                  <a:schemeClr val="tx1"/>
                </a:solidFill>
                <a:effectLst>
                  <a:glow rad="63500">
                    <a:schemeClr val="accent1">
                      <a:satMod val="175000"/>
                      <a:alpha val="40000"/>
                    </a:schemeClr>
                  </a:glow>
                </a:effectLst>
              </a:rPr>
              <a:t>فبريانو</a:t>
            </a:r>
            <a:r>
              <a:rPr lang="ar-SA" dirty="0">
                <a:solidFill>
                  <a:schemeClr val="tx1"/>
                </a:solidFill>
                <a:effectLst>
                  <a:glow rad="63500">
                    <a:schemeClr val="accent1">
                      <a:satMod val="175000"/>
                      <a:alpha val="40000"/>
                    </a:schemeClr>
                  </a:glow>
                </a:effectLst>
              </a:rPr>
              <a:t>-جلد –صخور-</a:t>
            </a:r>
          </a:p>
          <a:p>
            <a:pPr marL="0" indent="0">
              <a:buNone/>
            </a:pPr>
            <a:r>
              <a:rPr lang="ar-SA" dirty="0">
                <a:solidFill>
                  <a:schemeClr val="tx1"/>
                </a:solidFill>
                <a:effectLst>
                  <a:glow rad="63500">
                    <a:schemeClr val="accent1">
                      <a:satMod val="175000"/>
                      <a:alpha val="40000"/>
                    </a:schemeClr>
                  </a:glow>
                </a:effectLst>
              </a:rPr>
              <a:t>يمكن الرسم على اي سطح حجرا كان ام معدنا، خشبا او ورقا او قماشا، لكن أكثر الأسطح </a:t>
            </a:r>
            <a:r>
              <a:rPr lang="ar-SA" dirty="0" err="1">
                <a:solidFill>
                  <a:schemeClr val="tx1"/>
                </a:solidFill>
                <a:effectLst>
                  <a:glow rad="63500">
                    <a:schemeClr val="accent1">
                      <a:satMod val="175000"/>
                      <a:alpha val="40000"/>
                    </a:schemeClr>
                  </a:glow>
                </a:effectLst>
              </a:rPr>
              <a:t>إستخداما</a:t>
            </a:r>
            <a:r>
              <a:rPr lang="ar-SA" dirty="0">
                <a:solidFill>
                  <a:schemeClr val="tx1"/>
                </a:solidFill>
                <a:effectLst>
                  <a:glow rad="63500">
                    <a:schemeClr val="accent1">
                      <a:satMod val="175000"/>
                      <a:alpha val="40000"/>
                    </a:schemeClr>
                  </a:glow>
                </a:effectLst>
              </a:rPr>
              <a:t> للرسم منذ مئات السنين هو القماش والخشب والورق فيما يعتبر القماش من أشهرها وأفضلها ويأتي بعده الخشب ثم الورق والخامات الأخرى </a:t>
            </a:r>
          </a:p>
          <a:p>
            <a:r>
              <a:rPr lang="ar-SA" dirty="0">
                <a:solidFill>
                  <a:schemeClr val="tx1"/>
                </a:solidFill>
                <a:effectLst>
                  <a:glow rad="63500">
                    <a:schemeClr val="accent1">
                      <a:satMod val="175000"/>
                      <a:alpha val="40000"/>
                    </a:schemeClr>
                  </a:glow>
                </a:effectLst>
              </a:rPr>
              <a:t>القماش</a:t>
            </a:r>
          </a:p>
          <a:p>
            <a:r>
              <a:rPr lang="ar-SA" dirty="0">
                <a:solidFill>
                  <a:schemeClr val="tx1"/>
                </a:solidFill>
                <a:effectLst>
                  <a:glow rad="63500">
                    <a:schemeClr val="accent1">
                      <a:satMod val="175000"/>
                      <a:alpha val="40000"/>
                    </a:schemeClr>
                  </a:glow>
                </a:effectLst>
              </a:rPr>
              <a:t>الخشب</a:t>
            </a:r>
          </a:p>
          <a:p>
            <a:r>
              <a:rPr lang="ar-SA" dirty="0">
                <a:solidFill>
                  <a:schemeClr val="tx1"/>
                </a:solidFill>
                <a:effectLst>
                  <a:glow rad="63500">
                    <a:schemeClr val="accent1">
                      <a:satMod val="175000"/>
                      <a:alpha val="40000"/>
                    </a:schemeClr>
                  </a:glow>
                </a:effectLst>
              </a:rPr>
              <a:t>الورق </a:t>
            </a:r>
          </a:p>
          <a:p>
            <a:pPr marL="0" indent="0">
              <a:buNone/>
            </a:pPr>
            <a:endParaRPr lang="en-US" dirty="0"/>
          </a:p>
          <a:p>
            <a:pPr marL="0" indent="0">
              <a:buNone/>
            </a:pPr>
            <a:endParaRPr lang="ar-SA" dirty="0"/>
          </a:p>
        </p:txBody>
      </p:sp>
    </p:spTree>
    <p:extLst>
      <p:ext uri="{BB962C8B-B14F-4D97-AF65-F5344CB8AC3E}">
        <p14:creationId xmlns:p14="http://schemas.microsoft.com/office/powerpoint/2010/main" val="349549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23992" y="72008"/>
            <a:ext cx="4299248" cy="1628800"/>
          </a:xfrm>
        </p:spPr>
        <p:style>
          <a:lnRef idx="1">
            <a:schemeClr val="accent6"/>
          </a:lnRef>
          <a:fillRef idx="3">
            <a:schemeClr val="accent6"/>
          </a:fillRef>
          <a:effectRef idx="2">
            <a:schemeClr val="accent6"/>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ar-SA"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القماش (</a:t>
            </a:r>
            <a:r>
              <a:rPr lang="ar-SA" b="1" cap="none"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الكانفاس</a:t>
            </a:r>
            <a:r>
              <a:rPr lang="ar-SA"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pic>
        <p:nvPicPr>
          <p:cNvPr id="5" name="عنصر نائب للمحتوى 4" descr="أدوات الرسم وتقنياتها: أسطح الرسم">
            <a:hlinkClick r:id="rId2" tgtFrame="_blank"/>
          </p:cNvPr>
          <p:cNvPicPr>
            <a:picLocks noGrp="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559497" y="77198"/>
            <a:ext cx="4137951" cy="2775739"/>
          </a:xfrm>
          <a:prstGeom prst="rect">
            <a:avLst/>
          </a:prstGeom>
          <a:noFill/>
          <a:ln>
            <a:noFill/>
          </a:ln>
        </p:spPr>
      </p:pic>
      <p:sp>
        <p:nvSpPr>
          <p:cNvPr id="6" name="مستطيل 5"/>
          <p:cNvSpPr/>
          <p:nvPr/>
        </p:nvSpPr>
        <p:spPr>
          <a:xfrm>
            <a:off x="6168008" y="1888372"/>
            <a:ext cx="4104456" cy="3477875"/>
          </a:xfrm>
          <a:prstGeom prst="rect">
            <a:avLst/>
          </a:prstGeom>
        </p:spPr>
        <p:txBody>
          <a:bodyPr wrap="square">
            <a:spAutoFit/>
          </a:bodyPr>
          <a:lstStyle/>
          <a:p>
            <a:r>
              <a:rPr lang="ar-SA" sz="2000" b="1" dirty="0">
                <a:ln w="19050">
                  <a:solidFill>
                    <a:schemeClr val="tx1"/>
                  </a:solidFill>
                  <a:prstDash val="solid"/>
                </a:ln>
                <a:effectLst>
                  <a:outerShdw blurRad="50000" dist="50800" dir="7500000" algn="tl">
                    <a:srgbClr val="000000">
                      <a:shade val="5000"/>
                      <a:alpha val="35000"/>
                    </a:srgbClr>
                  </a:outerShdw>
                </a:effectLst>
              </a:rPr>
              <a:t>هو قماش (جنفيص) يصنع من القطن او الكتان ثم يحضر ويؤسس للرسم والتلوين فيدهن بمادة بيضاء تسمى (</a:t>
            </a:r>
            <a:r>
              <a:rPr lang="ar-SA" sz="2000" b="1" dirty="0" err="1">
                <a:ln w="19050">
                  <a:solidFill>
                    <a:schemeClr val="tx1"/>
                  </a:solidFill>
                  <a:prstDash val="solid"/>
                </a:ln>
                <a:effectLst>
                  <a:outerShdw blurRad="50000" dist="50800" dir="7500000" algn="tl">
                    <a:srgbClr val="000000">
                      <a:shade val="5000"/>
                      <a:alpha val="35000"/>
                    </a:srgbClr>
                  </a:outerShdw>
                </a:effectLst>
              </a:rPr>
              <a:t>الجيسو</a:t>
            </a:r>
            <a:r>
              <a:rPr lang="ar-SA" sz="2000" b="1" dirty="0">
                <a:ln w="19050">
                  <a:solidFill>
                    <a:schemeClr val="tx1"/>
                  </a:solidFill>
                  <a:prstDash val="solid"/>
                </a:ln>
                <a:effectLst>
                  <a:outerShdw blurRad="50000" dist="50800" dir="7500000" algn="tl">
                    <a:srgbClr val="000000">
                      <a:shade val="5000"/>
                      <a:alpha val="35000"/>
                    </a:srgbClr>
                  </a:outerShdw>
                </a:effectLst>
              </a:rPr>
              <a:t>) </a:t>
            </a:r>
            <a:br>
              <a:rPr lang="ar-SA" sz="2000" b="1" dirty="0">
                <a:ln w="19050">
                  <a:solidFill>
                    <a:schemeClr val="tx1"/>
                  </a:solidFill>
                  <a:prstDash val="solid"/>
                </a:ln>
                <a:effectLst>
                  <a:outerShdw blurRad="50000" dist="50800" dir="7500000" algn="tl">
                    <a:srgbClr val="000000">
                      <a:shade val="5000"/>
                      <a:alpha val="35000"/>
                    </a:srgbClr>
                  </a:outerShdw>
                </a:effectLst>
              </a:rPr>
            </a:br>
            <a:br>
              <a:rPr lang="ar-SA" sz="2000" b="1" dirty="0">
                <a:ln w="19050">
                  <a:solidFill>
                    <a:schemeClr val="tx1"/>
                  </a:solidFill>
                  <a:prstDash val="solid"/>
                </a:ln>
                <a:effectLst>
                  <a:outerShdw blurRad="50000" dist="50800" dir="7500000" algn="tl">
                    <a:srgbClr val="000000">
                      <a:shade val="5000"/>
                      <a:alpha val="35000"/>
                    </a:srgbClr>
                  </a:outerShdw>
                </a:effectLst>
              </a:rPr>
            </a:br>
            <a:r>
              <a:rPr lang="ar-SA" sz="2000" b="1" dirty="0">
                <a:ln w="19050">
                  <a:solidFill>
                    <a:schemeClr val="tx1"/>
                  </a:solidFill>
                  <a:prstDash val="solid"/>
                </a:ln>
                <a:effectLst>
                  <a:outerShdw blurRad="50000" dist="50800" dir="7500000" algn="tl">
                    <a:srgbClr val="000000">
                      <a:shade val="5000"/>
                      <a:alpha val="35000"/>
                    </a:srgbClr>
                  </a:outerShdw>
                </a:effectLst>
              </a:rPr>
              <a:t>يتوفر قماش </a:t>
            </a:r>
            <a:r>
              <a:rPr lang="ar-SA" sz="2000" b="1" dirty="0" err="1">
                <a:ln w="19050">
                  <a:solidFill>
                    <a:schemeClr val="tx1"/>
                  </a:solidFill>
                  <a:prstDash val="solid"/>
                </a:ln>
                <a:effectLst>
                  <a:outerShdw blurRad="50000" dist="50800" dir="7500000" algn="tl">
                    <a:srgbClr val="000000">
                      <a:shade val="5000"/>
                      <a:alpha val="35000"/>
                    </a:srgbClr>
                  </a:outerShdw>
                </a:effectLst>
              </a:rPr>
              <a:t>الكانفاس</a:t>
            </a:r>
            <a:r>
              <a:rPr lang="ar-SA" sz="2000" b="1" dirty="0">
                <a:ln w="19050">
                  <a:solidFill>
                    <a:schemeClr val="tx1"/>
                  </a:solidFill>
                  <a:prstDash val="solid"/>
                </a:ln>
                <a:effectLst>
                  <a:outerShdw blurRad="50000" dist="50800" dir="7500000" algn="tl">
                    <a:srgbClr val="000000">
                      <a:shade val="5000"/>
                      <a:alpha val="35000"/>
                    </a:srgbClr>
                  </a:outerShdw>
                </a:effectLst>
              </a:rPr>
              <a:t> في الأسواق بأنواع مختلفة ويكون مؤسس وجاهز </a:t>
            </a:r>
            <a:r>
              <a:rPr lang="ar-SA" b="1" dirty="0">
                <a:ln w="19050">
                  <a:solidFill>
                    <a:schemeClr val="tx1"/>
                  </a:solidFill>
                  <a:prstDash val="solid"/>
                </a:ln>
                <a:effectLst>
                  <a:outerShdw blurRad="50000" dist="50800" dir="7500000" algn="tl">
                    <a:srgbClr val="000000">
                      <a:shade val="5000"/>
                      <a:alpha val="35000"/>
                    </a:srgbClr>
                  </a:outerShdw>
                </a:effectLst>
              </a:rPr>
              <a:t>للرسم</a:t>
            </a:r>
            <a:br>
              <a:rPr lang="ar-SA" sz="2000" b="1" dirty="0">
                <a:ln w="19050">
                  <a:solidFill>
                    <a:schemeClr val="tx2">
                      <a:tint val="1000"/>
                    </a:schemeClr>
                  </a:solidFill>
                  <a:prstDash val="solid"/>
                </a:ln>
                <a:effectLst>
                  <a:outerShdw blurRad="50000" dist="50800" dir="7500000" algn="tl">
                    <a:srgbClr val="000000">
                      <a:shade val="5000"/>
                      <a:alpha val="35000"/>
                    </a:srgbClr>
                  </a:outerShdw>
                </a:effectLst>
              </a:rPr>
            </a:br>
            <a:r>
              <a:rPr lang="ar-SA" sz="2000" dirty="0"/>
              <a:t>يمكن شراؤه بالمتر مثل القماش العادي او شراء رول كامل (لمن يرسم كثيرا ويقصد التوفير)، قد يكون القماش مطلي </a:t>
            </a:r>
            <a:r>
              <a:rPr lang="ar-SA" sz="2000" dirty="0" err="1"/>
              <a:t>بالجيسو</a:t>
            </a:r>
            <a:r>
              <a:rPr lang="ar-SA" sz="2000" dirty="0"/>
              <a:t> وقد يكون بدون طلي فيشد على الخشب في المنزل ثم يؤسس للرسم</a:t>
            </a:r>
            <a:br>
              <a:rPr lang="ar-SA" sz="2000" dirty="0"/>
            </a:br>
            <a:endParaRPr lang="ar-SA" sz="2000"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pic>
        <p:nvPicPr>
          <p:cNvPr id="7" name="صورة 6" descr="أدوات الرسم وتقنياتها: أسطح الرسم">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a:off x="1555213" y="2780929"/>
            <a:ext cx="4286250" cy="3960440"/>
          </a:xfrm>
          <a:prstGeom prst="rect">
            <a:avLst/>
          </a:prstGeom>
          <a:noFill/>
          <a:ln>
            <a:noFill/>
          </a:ln>
        </p:spPr>
      </p:pic>
      <p:sp>
        <p:nvSpPr>
          <p:cNvPr id="8" name="مستطيل 7"/>
          <p:cNvSpPr/>
          <p:nvPr/>
        </p:nvSpPr>
        <p:spPr>
          <a:xfrm>
            <a:off x="1347841" y="1737048"/>
            <a:ext cx="4286250" cy="1015663"/>
          </a:xfrm>
          <a:prstGeom prst="rect">
            <a:avLst/>
          </a:prstGeom>
        </p:spPr>
        <p:txBody>
          <a:bodyPr wrap="square">
            <a:spAutoFit/>
          </a:bodyPr>
          <a:lstStyle/>
          <a:p>
            <a:br>
              <a:rPr lang="ar-SA" sz="2000" b="1" dirty="0"/>
            </a:br>
            <a:r>
              <a:rPr lang="ar-SA" sz="2000" b="1" dirty="0"/>
              <a:t>يمكن شراؤه مجهز ومشدود وهو متوفر بعدة احجام وانواع</a:t>
            </a:r>
          </a:p>
        </p:txBody>
      </p:sp>
    </p:spTree>
    <p:extLst>
      <p:ext uri="{BB962C8B-B14F-4D97-AF65-F5344CB8AC3E}">
        <p14:creationId xmlns:p14="http://schemas.microsoft.com/office/powerpoint/2010/main" val="824696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72816" y="44624"/>
            <a:ext cx="7467600" cy="1772816"/>
          </a:xfrm>
        </p:spPr>
        <p:style>
          <a:lnRef idx="0">
            <a:schemeClr val="accent6"/>
          </a:lnRef>
          <a:fillRef idx="3">
            <a:schemeClr val="accent6"/>
          </a:fillRef>
          <a:effectRef idx="3">
            <a:schemeClr val="accent6"/>
          </a:effectRef>
          <a:fontRef idx="minor">
            <a:schemeClr val="lt1"/>
          </a:fontRef>
        </p:style>
        <p:txBody>
          <a:bodyPr>
            <a:noAutofit/>
          </a:bodyPr>
          <a:lstStyle/>
          <a:p>
            <a:r>
              <a:rPr lang="ar-SA" sz="3600" dirty="0"/>
              <a:t>استعراض اللوحات </a:t>
            </a:r>
            <a:r>
              <a:rPr lang="ar-SA" sz="3600" dirty="0" err="1"/>
              <a:t>المتوفره</a:t>
            </a:r>
            <a:r>
              <a:rPr lang="ar-SA" sz="3600" dirty="0"/>
              <a:t> </a:t>
            </a:r>
            <a:r>
              <a:rPr lang="ar-SA" sz="3600" dirty="0" err="1"/>
              <a:t>بالاسواق</a:t>
            </a:r>
            <a:r>
              <a:rPr lang="ar-SA" sz="3600" dirty="0"/>
              <a:t> ولكل لوحه استخداماتها </a:t>
            </a:r>
          </a:p>
        </p:txBody>
      </p:sp>
      <p:pic>
        <p:nvPicPr>
          <p:cNvPr id="4" name="عنصر نائب للمحتوى 3" descr="أدوات الرسم وتقنياتها: أسطح الرسم">
            <a:hlinkClick r:id="rId2" tgtFrame="_blank"/>
          </p:cNvPr>
          <p:cNvPicPr>
            <a:picLocks noGrp="1"/>
          </p:cNvPicPr>
          <p:nvPr>
            <p:ph sz="quarter" idx="4294967295"/>
          </p:nvPr>
        </p:nvPicPr>
        <p:blipFill>
          <a:blip r:embed="rId3">
            <a:extLst>
              <a:ext uri="{28A0092B-C50C-407E-A947-70E740481C1C}">
                <a14:useLocalDpi xmlns:a14="http://schemas.microsoft.com/office/drawing/2010/main" val="0"/>
              </a:ext>
            </a:extLst>
          </a:blip>
          <a:stretch>
            <a:fillRect/>
          </a:stretch>
        </p:blipFill>
        <p:spPr bwMode="auto">
          <a:xfrm>
            <a:off x="3071664" y="1916833"/>
            <a:ext cx="6192688" cy="4699173"/>
          </a:xfrm>
          <a:prstGeom prst="rect">
            <a:avLst/>
          </a:prstGeom>
          <a:noFill/>
          <a:ln>
            <a:noFill/>
          </a:ln>
        </p:spPr>
      </p:pic>
    </p:spTree>
    <p:extLst>
      <p:ext uri="{BB962C8B-B14F-4D97-AF65-F5344CB8AC3E}">
        <p14:creationId xmlns:p14="http://schemas.microsoft.com/office/powerpoint/2010/main" val="12244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4294967295"/>
          </p:nvPr>
        </p:nvSpPr>
        <p:spPr>
          <a:xfrm>
            <a:off x="3007568" y="1556792"/>
            <a:ext cx="6400800" cy="3474720"/>
          </a:xfrm>
        </p:spPr>
        <p:txBody>
          <a:bodyPr/>
          <a:lstStyle/>
          <a:p>
            <a:r>
              <a:rPr lang="ar-SA" dirty="0"/>
              <a:t>نوع قطني (مصنوع من القطن) يعرف من لونه من الجهة الخلفية اذا كان مطلي فيكون لونه ابيض مصف</a:t>
            </a:r>
          </a:p>
          <a:p>
            <a:endParaRPr lang="ar-SA" dirty="0"/>
          </a:p>
          <a:p>
            <a:r>
              <a:rPr lang="ar-SA" dirty="0"/>
              <a:t>ونوع كتاني (مصنوع من الكتان) يكون لونه اسمر وهو انعم من القطن ويدوم أكثر لأنه أقوى وأمتن</a:t>
            </a:r>
          </a:p>
          <a:p>
            <a:endParaRPr lang="ar-SA" dirty="0"/>
          </a:p>
          <a:p>
            <a:endParaRPr lang="ar-SA" dirty="0"/>
          </a:p>
          <a:p>
            <a:endParaRPr lang="ar-SA" dirty="0"/>
          </a:p>
          <a:p>
            <a:endParaRPr lang="ar-SA" dirty="0"/>
          </a:p>
        </p:txBody>
      </p:sp>
      <p:sp>
        <p:nvSpPr>
          <p:cNvPr id="5" name="مستطيل 4"/>
          <p:cNvSpPr/>
          <p:nvPr/>
        </p:nvSpPr>
        <p:spPr>
          <a:xfrm>
            <a:off x="5951984" y="116633"/>
            <a:ext cx="3456384" cy="95410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ar-SA" sz="2800" b="1" dirty="0">
                <a:solidFill>
                  <a:schemeClr val="bg1"/>
                </a:solidFill>
              </a:rPr>
              <a:t>يكون قماش </a:t>
            </a:r>
            <a:r>
              <a:rPr lang="ar-SA" sz="2800" b="1" dirty="0" err="1">
                <a:solidFill>
                  <a:schemeClr val="bg1"/>
                </a:solidFill>
              </a:rPr>
              <a:t>الكانفاس</a:t>
            </a:r>
            <a:r>
              <a:rPr lang="ar-SA" sz="2800" b="1" dirty="0">
                <a:solidFill>
                  <a:schemeClr val="bg1"/>
                </a:solidFill>
              </a:rPr>
              <a:t> عادة نوعين :- </a:t>
            </a:r>
          </a:p>
        </p:txBody>
      </p:sp>
      <p:pic>
        <p:nvPicPr>
          <p:cNvPr id="7" name="صورة 6" descr="أدوات الرسم وتقنياتها: أسطح الرسم">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3071664" y="3861049"/>
            <a:ext cx="4286250" cy="2847975"/>
          </a:xfrm>
          <a:prstGeom prst="rect">
            <a:avLst/>
          </a:prstGeom>
          <a:noFill/>
          <a:ln>
            <a:noFill/>
          </a:ln>
        </p:spPr>
      </p:pic>
      <p:sp>
        <p:nvSpPr>
          <p:cNvPr id="4" name="عنوان 3"/>
          <p:cNvSpPr>
            <a:spLocks noGrp="1"/>
          </p:cNvSpPr>
          <p:nvPr>
            <p:ph type="title"/>
          </p:nvPr>
        </p:nvSpPr>
        <p:spPr/>
        <p:txBody>
          <a:bodyPr/>
          <a:lstStyle/>
          <a:p>
            <a:endParaRPr lang="ar-SA"/>
          </a:p>
        </p:txBody>
      </p:sp>
    </p:spTree>
    <p:extLst>
      <p:ext uri="{BB962C8B-B14F-4D97-AF65-F5344CB8AC3E}">
        <p14:creationId xmlns:p14="http://schemas.microsoft.com/office/powerpoint/2010/main" val="19356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26496" y="44624"/>
            <a:ext cx="5317976" cy="2300188"/>
          </a:xfrm>
          <a:scene3d>
            <a:camera prst="perspectiveFront"/>
            <a:lightRig rig="balanced" dir="tr"/>
          </a:scene3d>
          <a:sp3d contourW="14605" prstMaterial="plastic">
            <a:bevelT w="50800"/>
            <a:contourClr>
              <a:schemeClr val="accent4">
                <a:shade val="30000"/>
                <a:satMod val="120000"/>
              </a:schemeClr>
            </a:contourClr>
          </a:sp3d>
        </p:spPr>
        <p:style>
          <a:lnRef idx="0">
            <a:schemeClr val="accent4"/>
          </a:lnRef>
          <a:fillRef idx="3">
            <a:schemeClr val="accent4"/>
          </a:fillRef>
          <a:effectRef idx="3">
            <a:schemeClr val="accent4"/>
          </a:effectRef>
          <a:fontRef idx="minor">
            <a:schemeClr val="lt1"/>
          </a:fontRef>
        </p:style>
        <p:txBody>
          <a:bodyPr>
            <a:noAutofit/>
          </a:bodyPr>
          <a:lstStyle/>
          <a:p>
            <a:r>
              <a:rPr lang="ar-SA" sz="3600" dirty="0">
                <a:solidFill>
                  <a:schemeClr val="bg1"/>
                </a:soli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يمكن أن نجد قماش مخصص للألوان الزيتية أو لألوان </a:t>
            </a:r>
            <a:r>
              <a:rPr lang="ar-SA" sz="3600" dirty="0" err="1">
                <a:solidFill>
                  <a:schemeClr val="bg1"/>
                </a:soli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الأكريليك</a:t>
            </a:r>
            <a:r>
              <a:rPr lang="ar-SA" sz="3600" dirty="0">
                <a:solidFill>
                  <a:schemeClr val="bg1"/>
                </a:soli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أو </a:t>
            </a:r>
            <a:r>
              <a:rPr lang="ar-SA" sz="3600" dirty="0" err="1">
                <a:solidFill>
                  <a:schemeClr val="bg1"/>
                </a:soli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للإثنان</a:t>
            </a:r>
            <a:r>
              <a:rPr lang="ar-SA" sz="3600" dirty="0">
                <a:solidFill>
                  <a:schemeClr val="bg1"/>
                </a:soli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معاً</a:t>
            </a:r>
            <a:br>
              <a:rPr lang="ar-SA" sz="3600" dirty="0">
                <a:solidFill>
                  <a:schemeClr val="bg1"/>
                </a:soli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br>
            <a:endParaRPr lang="ar-SA" sz="3600" dirty="0">
              <a:solidFill>
                <a:schemeClr val="bg1"/>
              </a:soli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5" name="عنصر نائب للمحتوى 4" descr="أدوات الرسم وتقنياتها: أسطح الرسم">
            <a:hlinkClick r:id="rId2" tgtFrame="_blank"/>
          </p:cNvPr>
          <p:cNvPicPr>
            <a:picLocks noGrp="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620460" y="1988841"/>
            <a:ext cx="3179397" cy="4340969"/>
          </a:xfrm>
          <a:prstGeom prst="rect">
            <a:avLst/>
          </a:prstGeom>
          <a:noFill/>
          <a:ln>
            <a:noFill/>
          </a:ln>
        </p:spPr>
      </p:pic>
      <p:sp>
        <p:nvSpPr>
          <p:cNvPr id="6" name="مستطيل 5"/>
          <p:cNvSpPr/>
          <p:nvPr/>
        </p:nvSpPr>
        <p:spPr>
          <a:xfrm>
            <a:off x="5231904" y="2420888"/>
            <a:ext cx="4572000" cy="2308324"/>
          </a:xfrm>
          <a:prstGeom prst="rect">
            <a:avLst/>
          </a:prstGeom>
        </p:spPr>
        <p:txBody>
          <a:bodyPr>
            <a:spAutoFit/>
          </a:bodyPr>
          <a:lstStyle/>
          <a:p>
            <a:r>
              <a:rPr lang="ar-SA" sz="2400" b="1" dirty="0"/>
              <a:t>مؤخرا طور الصناع قماش </a:t>
            </a:r>
            <a:r>
              <a:rPr lang="ar-SA" sz="2400" b="1" dirty="0" err="1"/>
              <a:t>كانفاس</a:t>
            </a:r>
            <a:r>
              <a:rPr lang="ar-SA" sz="2400" b="1" dirty="0"/>
              <a:t> للألوان المائية، وهو يعتبر مهم جدا لمحبي </a:t>
            </a:r>
            <a:r>
              <a:rPr lang="ar-SA" sz="2400" b="1" dirty="0" err="1"/>
              <a:t>التلوبن</a:t>
            </a:r>
            <a:r>
              <a:rPr lang="ar-SA" sz="2400" b="1" dirty="0"/>
              <a:t> المائي</a:t>
            </a:r>
            <a:br>
              <a:rPr lang="ar-SA" sz="2400" b="1" dirty="0"/>
            </a:br>
            <a:br>
              <a:rPr lang="ar-SA" sz="2400" b="1" dirty="0"/>
            </a:br>
            <a:r>
              <a:rPr lang="ar-SA" sz="2400" b="1" dirty="0"/>
              <a:t>لأنه يتميز كثيراً عن الورق</a:t>
            </a:r>
            <a:br>
              <a:rPr lang="ar-SA" sz="2400" b="1" dirty="0"/>
            </a:br>
            <a:endParaRPr lang="ar-SA" sz="2400" b="1" dirty="0"/>
          </a:p>
        </p:txBody>
      </p:sp>
      <p:pic>
        <p:nvPicPr>
          <p:cNvPr id="7" name="صورة 6" descr="أدوات الرسم وتقنياتها: أسطح الرسم">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a:off x="5231904" y="4729212"/>
            <a:ext cx="3960440" cy="2084164"/>
          </a:xfrm>
          <a:prstGeom prst="rect">
            <a:avLst/>
          </a:prstGeom>
          <a:noFill/>
          <a:ln>
            <a:noFill/>
          </a:ln>
        </p:spPr>
      </p:pic>
    </p:spTree>
    <p:extLst>
      <p:ext uri="{BB962C8B-B14F-4D97-AF65-F5344CB8AC3E}">
        <p14:creationId xmlns:p14="http://schemas.microsoft.com/office/powerpoint/2010/main" val="160725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47528" y="188640"/>
            <a:ext cx="8229600" cy="1252728"/>
          </a:xfrm>
        </p:spPr>
        <p:txBody>
          <a:bodyPr>
            <a:noAutofit/>
          </a:bodyPr>
          <a:lstStyle/>
          <a:p>
            <a:r>
              <a:rPr lang="ar-SA"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لمحبي الرسم بدقة يتوفر في الأسواق قماش مزود بالشبكة بخطوط خفيفة لا تؤثر على العمل</a:t>
            </a:r>
          </a:p>
        </p:txBody>
      </p:sp>
      <p:pic>
        <p:nvPicPr>
          <p:cNvPr id="7" name="صورة 6" descr="أدوات الرسم وتقنياتها: أسطح الرسم">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4223792" y="2924944"/>
            <a:ext cx="4392488" cy="3626768"/>
          </a:xfrm>
          <a:prstGeom prst="rect">
            <a:avLst/>
          </a:prstGeom>
          <a:ln>
            <a:noFill/>
          </a:ln>
          <a:effectLst>
            <a:softEdge rad="112500"/>
          </a:effectLst>
        </p:spPr>
      </p:pic>
    </p:spTree>
    <p:extLst>
      <p:ext uri="{BB962C8B-B14F-4D97-AF65-F5344CB8AC3E}">
        <p14:creationId xmlns:p14="http://schemas.microsoft.com/office/powerpoint/2010/main" val="118184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أدوات الرسم وتقنياتها: أسطح الرسم">
            <a:hlinkClick r:id="rId2" tgtFrame="_blank"/>
          </p:cNvPr>
          <p:cNvPicPr>
            <a:picLocks noGrp="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2063552" y="980728"/>
            <a:ext cx="5256584" cy="4392488"/>
          </a:xfrm>
          <a:prstGeom prst="rect">
            <a:avLst/>
          </a:prstGeom>
          <a:ln>
            <a:noFill/>
          </a:ln>
          <a:effectLst>
            <a:softEdge rad="112500"/>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692696"/>
            <a:ext cx="3275856" cy="57710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09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67608" y="260648"/>
            <a:ext cx="7467600" cy="1143000"/>
          </a:xfrm>
        </p:spPr>
        <p:txBody>
          <a:bodyPr>
            <a:noAutofit/>
          </a:bodyPr>
          <a:lstStyle/>
          <a:p>
            <a:r>
              <a:rPr lang="ar-SA"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أكثر الأشكال المتوفرة للقماش هو الشكل المستطيل إلا أننا قد نجد الشكل البيضاوي الذي يناسب </a:t>
            </a:r>
            <a:br>
              <a:rPr lang="ar-SA"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ar-SA"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رسم </a:t>
            </a:r>
            <a:r>
              <a:rPr lang="ar-SA" sz="32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البورتريه</a:t>
            </a:r>
            <a:r>
              <a:rPr lang="ar-SA"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أو الورود</a:t>
            </a:r>
            <a:br>
              <a:rPr lang="ar-SA"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ar-SA"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631506" y="2868626"/>
            <a:ext cx="3816423" cy="38700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88734">
            <a:off x="6751296" y="4029881"/>
            <a:ext cx="3426672" cy="236090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014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07769" y="116632"/>
            <a:ext cx="6512511" cy="2160240"/>
          </a:xfrm>
        </p:spPr>
        <p:txBody>
          <a:bodyPr>
            <a:noAutofit/>
          </a:bodyPr>
          <a:lstStyle/>
          <a:p>
            <a:r>
              <a:rPr lang="ar-SA" sz="3600" dirty="0"/>
              <a:t>يمكن أن نجد قماش مشدود على ورق كرتون مقوى ويكون ثمنه أرخص</a:t>
            </a:r>
            <a:br>
              <a:rPr lang="ar-SA" sz="3600" dirty="0"/>
            </a:br>
            <a:endParaRPr lang="ar-SA" sz="3600" dirty="0"/>
          </a:p>
        </p:txBody>
      </p:sp>
      <p:pic>
        <p:nvPicPr>
          <p:cNvPr id="5122"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703513" y="1867744"/>
            <a:ext cx="4374831" cy="48736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43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nodeType="clickEffect">
                                  <p:stCondLst>
                                    <p:cond delay="0"/>
                                  </p:stCondLst>
                                  <p:childTnLst>
                                    <p:animEffect transition="out" filter="randombar(horizontal)">
                                      <p:cBhvr>
                                        <p:cTn id="13" dur="500"/>
                                        <p:tgtEl>
                                          <p:spTgt spid="5122"/>
                                        </p:tgtEl>
                                      </p:cBhvr>
                                    </p:animEffect>
                                    <p:set>
                                      <p:cBhvr>
                                        <p:cTn id="14"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991544" y="173905"/>
            <a:ext cx="8253536" cy="664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359696" y="173906"/>
            <a:ext cx="7920880" cy="6186309"/>
          </a:xfrm>
          <a:prstGeom prst="rect">
            <a:avLst/>
          </a:prstGeom>
        </p:spPr>
        <p:txBody>
          <a:bodyPr wrap="square">
            <a:spAutoFit/>
          </a:bodyPr>
          <a:lstStyle/>
          <a:p>
            <a:pPr algn="ctr"/>
            <a:br>
              <a:rPr lang="en-US" b="1" dirty="0">
                <a:solidFill>
                  <a:schemeClr val="accent1">
                    <a:lumMod val="50000"/>
                  </a:schemeClr>
                </a:solidFill>
              </a:rPr>
            </a:br>
            <a:r>
              <a:rPr lang="ar-SA" b="1" dirty="0">
                <a:solidFill>
                  <a:schemeClr val="accent1">
                    <a:lumMod val="50000"/>
                  </a:schemeClr>
                </a:solidFill>
              </a:rPr>
              <a:t>في السنوات السبعين الأخيرة جرت تطورات عظيمة في مواد</a:t>
            </a:r>
            <a:r>
              <a:rPr lang="en-US" b="1" dirty="0">
                <a:solidFill>
                  <a:schemeClr val="accent1">
                    <a:lumMod val="50000"/>
                  </a:schemeClr>
                </a:solidFill>
              </a:rPr>
              <a:t> </a:t>
            </a:r>
            <a:br>
              <a:rPr lang="en-US" b="1" dirty="0">
                <a:solidFill>
                  <a:schemeClr val="accent1">
                    <a:lumMod val="50000"/>
                  </a:schemeClr>
                </a:solidFill>
              </a:rPr>
            </a:br>
            <a:r>
              <a:rPr lang="ar-SA" b="1" dirty="0">
                <a:solidFill>
                  <a:schemeClr val="accent1">
                    <a:lumMod val="50000"/>
                  </a:schemeClr>
                </a:solidFill>
              </a:rPr>
              <a:t>التلوين كان إحداها تطوير مادة </a:t>
            </a:r>
            <a:r>
              <a:rPr lang="ar-SA" b="1" dirty="0" err="1">
                <a:solidFill>
                  <a:schemeClr val="accent1">
                    <a:lumMod val="50000"/>
                  </a:schemeClr>
                </a:solidFill>
              </a:rPr>
              <a:t>الأكريليك</a:t>
            </a:r>
            <a:r>
              <a:rPr lang="ar-SA" b="1" dirty="0">
                <a:solidFill>
                  <a:schemeClr val="accent1">
                    <a:lumMod val="50000"/>
                  </a:schemeClr>
                </a:solidFill>
              </a:rPr>
              <a:t> يمكن استعمالها</a:t>
            </a:r>
            <a:r>
              <a:rPr lang="en-US" b="1" dirty="0">
                <a:solidFill>
                  <a:schemeClr val="accent1">
                    <a:lumMod val="50000"/>
                  </a:schemeClr>
                </a:solidFill>
              </a:rPr>
              <a:t> </a:t>
            </a:r>
            <a:br>
              <a:rPr lang="en-US" b="1" dirty="0">
                <a:solidFill>
                  <a:schemeClr val="accent1">
                    <a:lumMod val="50000"/>
                  </a:schemeClr>
                </a:solidFill>
              </a:rPr>
            </a:br>
            <a:r>
              <a:rPr lang="ar-SA" b="1" dirty="0">
                <a:solidFill>
                  <a:schemeClr val="accent1">
                    <a:lumMod val="50000"/>
                  </a:schemeClr>
                </a:solidFill>
              </a:rPr>
              <a:t>على أي سطح حتى المعد للتلوين الزيتي ما يميز </a:t>
            </a:r>
            <a:r>
              <a:rPr lang="ar-SA" b="1" dirty="0" err="1">
                <a:solidFill>
                  <a:schemeClr val="accent1">
                    <a:lumMod val="50000"/>
                  </a:schemeClr>
                </a:solidFill>
              </a:rPr>
              <a:t>الأكريليك</a:t>
            </a:r>
            <a:r>
              <a:rPr lang="ar-SA" b="1" dirty="0">
                <a:solidFill>
                  <a:schemeClr val="accent1">
                    <a:lumMod val="50000"/>
                  </a:schemeClr>
                </a:solidFill>
              </a:rPr>
              <a:t> أن</a:t>
            </a:r>
            <a:r>
              <a:rPr lang="en-US" b="1" dirty="0">
                <a:solidFill>
                  <a:schemeClr val="accent1">
                    <a:lumMod val="50000"/>
                  </a:schemeClr>
                </a:solidFill>
              </a:rPr>
              <a:t> </a:t>
            </a:r>
            <a:br>
              <a:rPr lang="en-US" b="1" dirty="0">
                <a:solidFill>
                  <a:schemeClr val="accent1">
                    <a:lumMod val="50000"/>
                  </a:schemeClr>
                </a:solidFill>
              </a:rPr>
            </a:br>
            <a:r>
              <a:rPr lang="ar-SA" b="1" dirty="0">
                <a:solidFill>
                  <a:schemeClr val="accent1">
                    <a:lumMod val="50000"/>
                  </a:schemeClr>
                </a:solidFill>
              </a:rPr>
              <a:t>الألوان واضحة براقة وتدوم وقتا طويلا </a:t>
            </a:r>
            <a:r>
              <a:rPr lang="ar-SA" b="1" dirty="0" err="1">
                <a:solidFill>
                  <a:schemeClr val="accent1">
                    <a:lumMod val="50000"/>
                  </a:schemeClr>
                </a:solidFill>
              </a:rPr>
              <a:t>فالأكريليك</a:t>
            </a:r>
            <a:r>
              <a:rPr lang="ar-SA" b="1" dirty="0">
                <a:solidFill>
                  <a:schemeClr val="accent1">
                    <a:lumMod val="50000"/>
                  </a:schemeClr>
                </a:solidFill>
              </a:rPr>
              <a:t> بعد أن</a:t>
            </a:r>
            <a:r>
              <a:rPr lang="en-US" b="1" dirty="0">
                <a:solidFill>
                  <a:schemeClr val="accent1">
                    <a:lumMod val="50000"/>
                  </a:schemeClr>
                </a:solidFill>
              </a:rPr>
              <a:t> </a:t>
            </a:r>
            <a:br>
              <a:rPr lang="en-US" b="1" dirty="0">
                <a:solidFill>
                  <a:schemeClr val="accent1">
                    <a:lumMod val="50000"/>
                  </a:schemeClr>
                </a:solidFill>
              </a:rPr>
            </a:br>
            <a:r>
              <a:rPr lang="ar-SA" b="1" dirty="0">
                <a:solidFill>
                  <a:schemeClr val="accent1">
                    <a:lumMod val="50000"/>
                  </a:schemeClr>
                </a:solidFill>
              </a:rPr>
              <a:t>يجف يكتسب مناعة ضد الماء والزيت والتغيرات المناخية</a:t>
            </a:r>
            <a:r>
              <a:rPr lang="en-US" b="1" dirty="0">
                <a:solidFill>
                  <a:schemeClr val="accent1">
                    <a:lumMod val="50000"/>
                  </a:schemeClr>
                </a:solidFill>
              </a:rPr>
              <a:t> .</a:t>
            </a:r>
            <a:br>
              <a:rPr lang="en-US" b="1" dirty="0">
                <a:solidFill>
                  <a:schemeClr val="accent1">
                    <a:lumMod val="50000"/>
                  </a:schemeClr>
                </a:solidFill>
              </a:rPr>
            </a:br>
            <a:br>
              <a:rPr lang="en-US" b="1" dirty="0">
                <a:solidFill>
                  <a:schemeClr val="accent1">
                    <a:lumMod val="50000"/>
                  </a:schemeClr>
                </a:solidFill>
              </a:rPr>
            </a:br>
            <a:r>
              <a:rPr lang="ar-SA" b="1" dirty="0">
                <a:solidFill>
                  <a:schemeClr val="accent1">
                    <a:lumMod val="50000"/>
                  </a:schemeClr>
                </a:solidFill>
              </a:rPr>
              <a:t>لقد طور </a:t>
            </a:r>
            <a:r>
              <a:rPr lang="ar-SA" b="1" dirty="0" err="1">
                <a:solidFill>
                  <a:schemeClr val="accent1">
                    <a:lumMod val="50000"/>
                  </a:schemeClr>
                </a:solidFill>
              </a:rPr>
              <a:t>الأكريليك</a:t>
            </a:r>
            <a:r>
              <a:rPr lang="ar-SA" b="1" dirty="0">
                <a:solidFill>
                  <a:schemeClr val="accent1">
                    <a:lumMod val="50000"/>
                  </a:schemeClr>
                </a:solidFill>
              </a:rPr>
              <a:t> عندما احتاجوا مهندسو الأبنية وصانعو</a:t>
            </a:r>
            <a:r>
              <a:rPr lang="en-US" b="1" dirty="0">
                <a:solidFill>
                  <a:schemeClr val="accent1">
                    <a:lumMod val="50000"/>
                  </a:schemeClr>
                </a:solidFill>
              </a:rPr>
              <a:t> </a:t>
            </a:r>
            <a:br>
              <a:rPr lang="en-US" b="1" dirty="0">
                <a:solidFill>
                  <a:schemeClr val="accent1">
                    <a:lumMod val="50000"/>
                  </a:schemeClr>
                </a:solidFill>
              </a:rPr>
            </a:br>
            <a:r>
              <a:rPr lang="ar-SA" b="1" dirty="0">
                <a:solidFill>
                  <a:schemeClr val="accent1">
                    <a:lumMod val="50000"/>
                  </a:schemeClr>
                </a:solidFill>
              </a:rPr>
              <a:t>السيارات إلى مادة تقاوم الحرارة والرطوبة . وبما أن</a:t>
            </a:r>
            <a:r>
              <a:rPr lang="en-US" b="1" dirty="0">
                <a:solidFill>
                  <a:schemeClr val="accent1">
                    <a:lumMod val="50000"/>
                  </a:schemeClr>
                </a:solidFill>
              </a:rPr>
              <a:t> </a:t>
            </a:r>
            <a:br>
              <a:rPr lang="en-US" b="1" dirty="0">
                <a:solidFill>
                  <a:schemeClr val="accent1">
                    <a:lumMod val="50000"/>
                  </a:schemeClr>
                </a:solidFill>
              </a:rPr>
            </a:br>
            <a:r>
              <a:rPr lang="ar-SA" b="1" dirty="0" err="1">
                <a:solidFill>
                  <a:schemeClr val="accent1">
                    <a:lumMod val="50000"/>
                  </a:schemeClr>
                </a:solidFill>
              </a:rPr>
              <a:t>الأكريليك</a:t>
            </a:r>
            <a:r>
              <a:rPr lang="ar-SA" b="1" dirty="0">
                <a:solidFill>
                  <a:schemeClr val="accent1">
                    <a:lumMod val="50000"/>
                  </a:schemeClr>
                </a:solidFill>
              </a:rPr>
              <a:t> يصنع من صمغ صناعي يشبه البلاستيك فهو يجف حالم</a:t>
            </a:r>
            <a:r>
              <a:rPr lang="en-US" b="1" dirty="0">
                <a:solidFill>
                  <a:schemeClr val="accent1">
                    <a:lumMod val="50000"/>
                  </a:schemeClr>
                </a:solidFill>
              </a:rPr>
              <a:t> </a:t>
            </a:r>
            <a:br>
              <a:rPr lang="en-US" b="1" dirty="0">
                <a:solidFill>
                  <a:schemeClr val="accent1">
                    <a:lumMod val="50000"/>
                  </a:schemeClr>
                </a:solidFill>
              </a:rPr>
            </a:br>
            <a:r>
              <a:rPr lang="ar-SA" b="1" dirty="0">
                <a:solidFill>
                  <a:schemeClr val="accent1">
                    <a:lumMod val="50000"/>
                  </a:schemeClr>
                </a:solidFill>
              </a:rPr>
              <a:t>يتبخر منه الماء وعندما يجف يصبح صلبا وغير قابل للذوبان</a:t>
            </a:r>
            <a:r>
              <a:rPr lang="en-US" b="1" dirty="0">
                <a:solidFill>
                  <a:schemeClr val="accent1">
                    <a:lumMod val="50000"/>
                  </a:schemeClr>
                </a:solidFill>
              </a:rPr>
              <a:t> </a:t>
            </a:r>
            <a:br>
              <a:rPr lang="en-US" b="1" dirty="0">
                <a:solidFill>
                  <a:schemeClr val="accent1">
                    <a:lumMod val="50000"/>
                  </a:schemeClr>
                </a:solidFill>
              </a:rPr>
            </a:br>
            <a:r>
              <a:rPr lang="ar-SA" b="1" dirty="0">
                <a:solidFill>
                  <a:schemeClr val="accent1">
                    <a:lumMod val="50000"/>
                  </a:schemeClr>
                </a:solidFill>
              </a:rPr>
              <a:t>في الماء أو الزيت </a:t>
            </a:r>
          </a:p>
          <a:p>
            <a:pPr marL="342900" indent="-342900" algn="ctr">
              <a:buFont typeface="+mj-lt"/>
              <a:buAutoNum type="arabicPeriod"/>
            </a:pPr>
            <a:endParaRPr lang="ar-SA" b="1" dirty="0"/>
          </a:p>
          <a:p>
            <a:pPr marL="342900" indent="-342900" algn="ctr">
              <a:buFont typeface="+mj-lt"/>
              <a:buAutoNum type="arabicPeriod"/>
            </a:pPr>
            <a:r>
              <a:rPr lang="ar-SA" b="1" dirty="0">
                <a:solidFill>
                  <a:schemeClr val="tx2">
                    <a:lumMod val="75000"/>
                  </a:schemeClr>
                </a:solidFill>
              </a:rPr>
              <a:t>ولكن هذه الميزة قد تسبب مشكلة للفنان</a:t>
            </a:r>
            <a:r>
              <a:rPr lang="en-US" b="1" dirty="0">
                <a:solidFill>
                  <a:schemeClr val="tx2">
                    <a:lumMod val="75000"/>
                  </a:schemeClr>
                </a:solidFill>
              </a:rPr>
              <a:t> </a:t>
            </a:r>
            <a:br>
              <a:rPr lang="en-US" b="1" dirty="0">
                <a:solidFill>
                  <a:schemeClr val="tx2">
                    <a:lumMod val="75000"/>
                  </a:schemeClr>
                </a:solidFill>
              </a:rPr>
            </a:br>
            <a:r>
              <a:rPr lang="ar-SA" b="1" dirty="0">
                <a:solidFill>
                  <a:schemeClr val="tx2">
                    <a:lumMod val="75000"/>
                  </a:schemeClr>
                </a:solidFill>
              </a:rPr>
              <a:t>الهاوي فقد يجف الطلاء على الفرشاة الأمر الذي يتلفها</a:t>
            </a:r>
            <a:r>
              <a:rPr lang="en-US" b="1" dirty="0">
                <a:solidFill>
                  <a:schemeClr val="tx2">
                    <a:lumMod val="75000"/>
                  </a:schemeClr>
                </a:solidFill>
              </a:rPr>
              <a:t> </a:t>
            </a:r>
            <a:br>
              <a:rPr lang="en-US" b="1" dirty="0">
                <a:solidFill>
                  <a:schemeClr val="tx2">
                    <a:lumMod val="75000"/>
                  </a:schemeClr>
                </a:solidFill>
              </a:rPr>
            </a:br>
            <a:r>
              <a:rPr lang="ar-SA" b="1" dirty="0">
                <a:solidFill>
                  <a:schemeClr val="tx2">
                    <a:lumMod val="75000"/>
                  </a:schemeClr>
                </a:solidFill>
              </a:rPr>
              <a:t>ويصبح من المحال استعمالها مرة أخرى لذلك على الفنان أن</a:t>
            </a:r>
            <a:r>
              <a:rPr lang="en-US" b="1" dirty="0">
                <a:solidFill>
                  <a:schemeClr val="tx2">
                    <a:lumMod val="75000"/>
                  </a:schemeClr>
                </a:solidFill>
              </a:rPr>
              <a:t> </a:t>
            </a:r>
            <a:br>
              <a:rPr lang="en-US" b="1" dirty="0">
                <a:solidFill>
                  <a:schemeClr val="tx2">
                    <a:lumMod val="75000"/>
                  </a:schemeClr>
                </a:solidFill>
              </a:rPr>
            </a:br>
            <a:r>
              <a:rPr lang="ar-SA" b="1" dirty="0">
                <a:solidFill>
                  <a:schemeClr val="tx2">
                    <a:lumMod val="75000"/>
                  </a:schemeClr>
                </a:solidFill>
              </a:rPr>
              <a:t>يبقي الفرشاة في الماء طوال مدة التلوين وعند الا </a:t>
            </a:r>
            <a:r>
              <a:rPr lang="ar-SA" b="1" dirty="0" err="1">
                <a:solidFill>
                  <a:schemeClr val="tx2">
                    <a:lumMod val="75000"/>
                  </a:schemeClr>
                </a:solidFill>
              </a:rPr>
              <a:t>نتهاء</a:t>
            </a:r>
            <a:r>
              <a:rPr lang="ar-SA" b="1" dirty="0">
                <a:solidFill>
                  <a:schemeClr val="tx2">
                    <a:lumMod val="75000"/>
                  </a:schemeClr>
                </a:solidFill>
              </a:rPr>
              <a:t> قد</a:t>
            </a:r>
            <a:r>
              <a:rPr lang="en-US" b="1" dirty="0">
                <a:solidFill>
                  <a:schemeClr val="tx2">
                    <a:lumMod val="75000"/>
                  </a:schemeClr>
                </a:solidFill>
              </a:rPr>
              <a:t> </a:t>
            </a:r>
            <a:br>
              <a:rPr lang="en-US" b="1" dirty="0">
                <a:solidFill>
                  <a:schemeClr val="tx2">
                    <a:lumMod val="75000"/>
                  </a:schemeClr>
                </a:solidFill>
              </a:rPr>
            </a:br>
            <a:r>
              <a:rPr lang="ar-SA" b="1" dirty="0">
                <a:solidFill>
                  <a:schemeClr val="tx2">
                    <a:lumMod val="75000"/>
                  </a:schemeClr>
                </a:solidFill>
              </a:rPr>
              <a:t>يرغب بتنظيفها بالمواد النفطية</a:t>
            </a:r>
            <a:r>
              <a:rPr lang="en-US" b="1" dirty="0">
                <a:solidFill>
                  <a:schemeClr val="tx2">
                    <a:lumMod val="75000"/>
                  </a:schemeClr>
                </a:solidFill>
              </a:rPr>
              <a:t> </a:t>
            </a:r>
            <a:r>
              <a:rPr lang="en-US" b="1" dirty="0"/>
              <a:t>.</a:t>
            </a:r>
            <a:endParaRPr lang="ar-SA" b="1" dirty="0"/>
          </a:p>
          <a:p>
            <a:pPr marL="342900" indent="-342900" algn="ctr">
              <a:buFont typeface="+mj-lt"/>
              <a:buAutoNum type="arabicPeriod"/>
            </a:pPr>
            <a:br>
              <a:rPr lang="en-US" b="1" dirty="0"/>
            </a:br>
            <a:r>
              <a:rPr lang="ar-SA" b="1" dirty="0"/>
              <a:t>إذا </a:t>
            </a:r>
            <a:r>
              <a:rPr lang="ar-SA" b="1" dirty="0" err="1"/>
              <a:t>فا</a:t>
            </a:r>
            <a:r>
              <a:rPr lang="ar-SA" b="1" dirty="0"/>
              <a:t> </a:t>
            </a:r>
            <a:r>
              <a:rPr lang="ar-SA" b="1" dirty="0" err="1"/>
              <a:t>لأكريليك</a:t>
            </a:r>
            <a:r>
              <a:rPr lang="ar-SA" b="1" dirty="0"/>
              <a:t> قبل أن يجف يمكن تخفيفه بالماء تماما</a:t>
            </a:r>
            <a:r>
              <a:rPr lang="en-US" b="1" dirty="0"/>
              <a:t> </a:t>
            </a:r>
            <a:br>
              <a:rPr lang="en-US" b="1" dirty="0"/>
            </a:br>
            <a:r>
              <a:rPr lang="ar-SA" b="1" dirty="0"/>
              <a:t>كالألوان المائية والشيء نفسه عند مزج الألوان</a:t>
            </a:r>
            <a:r>
              <a:rPr lang="en-US" b="1" dirty="0"/>
              <a:t> .</a:t>
            </a:r>
            <a:br>
              <a:rPr lang="en-US" b="1" dirty="0"/>
            </a:br>
            <a:endParaRPr lang="ar-SA" dirty="0"/>
          </a:p>
        </p:txBody>
      </p:sp>
      <p:sp>
        <p:nvSpPr>
          <p:cNvPr id="2" name="عنوان 1"/>
          <p:cNvSpPr>
            <a:spLocks noGrp="1"/>
          </p:cNvSpPr>
          <p:nvPr>
            <p:ph type="title"/>
          </p:nvPr>
        </p:nvSpPr>
        <p:spPr>
          <a:xfrm>
            <a:off x="1660876" y="1340768"/>
            <a:ext cx="2202877" cy="1296144"/>
          </a:xfrm>
        </p:spPr>
        <p:style>
          <a:lnRef idx="0">
            <a:schemeClr val="accent6"/>
          </a:lnRef>
          <a:fillRef idx="3">
            <a:schemeClr val="accent6"/>
          </a:fillRef>
          <a:effectRef idx="3">
            <a:schemeClr val="accent6"/>
          </a:effectRef>
          <a:fontRef idx="minor">
            <a:schemeClr val="lt1"/>
          </a:fontRef>
        </p:style>
        <p:txBody>
          <a:bodyPr>
            <a:normAutofit fontScale="90000"/>
          </a:bodyPr>
          <a:lstStyle/>
          <a:p>
            <a:pPr algn="ctr"/>
            <a:r>
              <a:rPr lang="ar-SA" dirty="0">
                <a:effectLst>
                  <a:glow rad="101600">
                    <a:schemeClr val="accent2">
                      <a:satMod val="175000"/>
                      <a:alpha val="40000"/>
                    </a:schemeClr>
                  </a:glow>
                </a:effectLst>
              </a:rPr>
              <a:t>تطور الفنون</a:t>
            </a:r>
          </a:p>
        </p:txBody>
      </p:sp>
    </p:spTree>
    <p:extLst>
      <p:ext uri="{BB962C8B-B14F-4D97-AF65-F5344CB8AC3E}">
        <p14:creationId xmlns:p14="http://schemas.microsoft.com/office/powerpoint/2010/main" val="378519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71665" y="332656"/>
            <a:ext cx="6584519" cy="1728192"/>
          </a:xfrm>
        </p:spPr>
        <p:txBody>
          <a:bodyPr>
            <a:normAutofit/>
          </a:bodyPr>
          <a:lstStyle/>
          <a:p>
            <a:pPr algn="ctr"/>
            <a:r>
              <a:rPr lang="ar-SA"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مميزات قماش </a:t>
            </a:r>
            <a:r>
              <a:rPr lang="ar-SA" sz="48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الكانفاس</a:t>
            </a:r>
            <a:endParaRPr lang="ar-SA"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sz="quarter" idx="4294967295"/>
          </p:nvPr>
        </p:nvSpPr>
        <p:spPr>
          <a:xfrm>
            <a:off x="2711624" y="1196752"/>
            <a:ext cx="7467600" cy="4536504"/>
          </a:xfrm>
        </p:spPr>
        <p:txBody>
          <a:bodyPr>
            <a:normAutofit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قوي ومتين ويدوم سنين عديدة</a:t>
            </a: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يتحمل رسم عدة طبقات</a:t>
            </a: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يمكن مسح الألوان وإعادة الرسم من جديد</a:t>
            </a: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عند عرض الأعمال لا حاجة لتغطية العمل بزجاج</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843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75350" y="30832"/>
            <a:ext cx="6512511" cy="1143000"/>
          </a:xfrm>
        </p:spPr>
        <p:txBody>
          <a:bodyPr>
            <a:normAutofit/>
          </a:bodyPr>
          <a:lstStyle/>
          <a:p>
            <a:pPr algn="ctr"/>
            <a:r>
              <a:rPr lang="ar-SA"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الواح الخشب </a:t>
            </a:r>
          </a:p>
        </p:txBody>
      </p:sp>
      <p:sp>
        <p:nvSpPr>
          <p:cNvPr id="3" name="عنصر نائب للمحتوى 2"/>
          <p:cNvSpPr>
            <a:spLocks noGrp="1"/>
          </p:cNvSpPr>
          <p:nvPr>
            <p:ph sz="quarter" idx="4294967295"/>
          </p:nvPr>
        </p:nvSpPr>
        <p:spPr>
          <a:xfrm>
            <a:off x="2823592" y="908720"/>
            <a:ext cx="6400800" cy="3474720"/>
          </a:xfrm>
        </p:spPr>
        <p:txBody>
          <a:bodyPr>
            <a:normAutofit fontScale="92500"/>
          </a:bodyPr>
          <a:lstStyle/>
          <a:p>
            <a:r>
              <a:rPr lang="ar-SA" dirty="0"/>
              <a:t>يعتبر الخشب خامة جيدة للرسم وقد عرفه الفنانون منذ مئات السنين وهو لا يقل اهمية عن قماش </a:t>
            </a:r>
            <a:r>
              <a:rPr lang="ar-SA" dirty="0" err="1"/>
              <a:t>الكانفاس</a:t>
            </a:r>
            <a:br>
              <a:rPr lang="ar-SA" dirty="0"/>
            </a:br>
            <a:br>
              <a:rPr lang="ar-SA" dirty="0"/>
            </a:br>
            <a:r>
              <a:rPr lang="ar-SA" dirty="0"/>
              <a:t>افضل انواع الخشب للرسم هو لوح </a:t>
            </a:r>
            <a:r>
              <a:rPr lang="ar-SA" dirty="0" err="1"/>
              <a:t>المازونيت</a:t>
            </a:r>
            <a:r>
              <a:rPr lang="ar-SA" dirty="0"/>
              <a:t> ( سمي بهذا </a:t>
            </a:r>
            <a:r>
              <a:rPr lang="ar-SA" dirty="0" err="1"/>
              <a:t>الإسم</a:t>
            </a:r>
            <a:r>
              <a:rPr lang="ar-SA" dirty="0"/>
              <a:t> نسبة للعلامة التجارية)، وهو الخشب </a:t>
            </a:r>
            <a:r>
              <a:rPr lang="ar-SA" dirty="0" err="1"/>
              <a:t>المضغوت</a:t>
            </a:r>
            <a:r>
              <a:rPr lang="ar-SA" dirty="0"/>
              <a:t> الذي يمكن ان يطلى </a:t>
            </a:r>
            <a:r>
              <a:rPr lang="ar-SA" dirty="0" err="1"/>
              <a:t>بالجيسو</a:t>
            </a:r>
            <a:r>
              <a:rPr lang="ar-SA" dirty="0"/>
              <a:t> ليكون مناسبا للرسم بالزيت او بمواد اخرى لأنواع اخرى من الرسم.</a:t>
            </a:r>
            <a:br>
              <a:rPr lang="ar-SA" dirty="0"/>
            </a:br>
            <a:br>
              <a:rPr lang="ar-SA" dirty="0"/>
            </a:br>
            <a:endParaRPr lang="ar-SA" dirty="0"/>
          </a:p>
        </p:txBody>
      </p:sp>
      <p:pic>
        <p:nvPicPr>
          <p:cNvPr id="4" name="صورة 3" descr="http://files.fonon.net/uploads/images/fonon.net-e3d71786d3.jpg">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6023992" y="3933056"/>
            <a:ext cx="3577580" cy="26763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صورة 4" descr="http://files.fonon.net/uploads/images/fonon.net-20c0f4f69c.jpg">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a:off x="1919536" y="3941768"/>
            <a:ext cx="3635896" cy="27275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297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http://files.fonon.net/uploads/images/fonon.net-96875653f3.jpg">
            <a:hlinkClick r:id="rId2" tgtFrame="_blank"/>
          </p:cNvPr>
          <p:cNvPicPr>
            <a:picLocks noGrp="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703512" y="1628801"/>
            <a:ext cx="2952328" cy="5036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ستطيل 3"/>
          <p:cNvSpPr/>
          <p:nvPr/>
        </p:nvSpPr>
        <p:spPr>
          <a:xfrm>
            <a:off x="4678315" y="1700809"/>
            <a:ext cx="5616624" cy="4401205"/>
          </a:xfrm>
          <a:prstGeom prst="rect">
            <a:avLst/>
          </a:prstGeom>
        </p:spPr>
        <p:txBody>
          <a:bodyPr wrap="square">
            <a:spAutoFit/>
          </a:bodyPr>
          <a:lstStyle/>
          <a:p>
            <a:r>
              <a:rPr lang="ar-SA" dirty="0"/>
              <a:t>نلاحظ ان اشهر الرسامين العالميين استخدموا الخشب للرسم مثل ليوناردو دافينشي الذي رسم لوحة الموناليزا الشهيرة على لوح خشبي</a:t>
            </a:r>
            <a:br>
              <a:rPr lang="ar-SA" sz="3200" dirty="0"/>
            </a:br>
            <a:endParaRPr lang="ar-SA" sz="3200" dirty="0"/>
          </a:p>
          <a:p>
            <a:r>
              <a:rPr lang="ar-SA" sz="1600" dirty="0"/>
              <a:t>والجاهزة للرسم، فمنها المخصص للرسم بالزيت ومنها </a:t>
            </a:r>
            <a:r>
              <a:rPr lang="ar-SA" sz="1600" dirty="0" err="1"/>
              <a:t>للالوان</a:t>
            </a:r>
            <a:r>
              <a:rPr lang="ar-SA" sz="1600" dirty="0"/>
              <a:t> المائية الخ...، يختلف استعمالها حسب نوع الطلاء الذي طليت به، كما يوجد أنواع سميكة وأخرى أقل سماكة ويوجد الواح لها سطح ناعم واخرى سطح خشن لتتناسب مع كل انواع الرسم والتلوين</a:t>
            </a:r>
            <a:br>
              <a:rPr lang="ar-SA" sz="1600" dirty="0"/>
            </a:br>
            <a:br>
              <a:rPr lang="ar-SA" sz="1600" dirty="0"/>
            </a:br>
            <a:br>
              <a:rPr lang="ar-SA" sz="2000" dirty="0"/>
            </a:br>
            <a:br>
              <a:rPr lang="ar-SA" sz="2400" dirty="0"/>
            </a:br>
            <a:br>
              <a:rPr lang="ar-SA" sz="4400" dirty="0"/>
            </a:br>
            <a:endParaRPr lang="ar-SA" sz="4400" dirty="0"/>
          </a:p>
        </p:txBody>
      </p:sp>
      <p:pic>
        <p:nvPicPr>
          <p:cNvPr id="6" name="صورة 5" descr="http://files.fonon.net/uploads/images/fonon.net-96875653f3.jpg">
            <a:hlinkClick r:id="rId2" tgtFrame="_blank"/>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7728" y="4798895"/>
            <a:ext cx="1743626" cy="20400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صورة 6" descr="http://files.fonon.net/uploads/images/fonon.net-49c77f15bb.jpg">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a:off x="5470748" y="4437112"/>
            <a:ext cx="4801716" cy="2370956"/>
          </a:xfrm>
          <a:prstGeom prst="rect">
            <a:avLst/>
          </a:prstGeom>
          <a:noFill/>
          <a:ln>
            <a:noFill/>
          </a:ln>
        </p:spPr>
      </p:pic>
    </p:spTree>
    <p:extLst>
      <p:ext uri="{BB962C8B-B14F-4D97-AF65-F5344CB8AC3E}">
        <p14:creationId xmlns:p14="http://schemas.microsoft.com/office/powerpoint/2010/main" val="234680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0" end="0"/>
                                            </p:txEl>
                                          </p:spTgt>
                                        </p:tgtEl>
                                        <p:attrNameLst>
                                          <p:attrName>style.color</p:attrName>
                                        </p:attrNameLst>
                                      </p:cBhvr>
                                      <p:to>
                                        <p:clrVal>
                                          <a:schemeClr val="accent2"/>
                                        </p:clrVal>
                                      </p:to>
                                    </p:set>
                                    <p:set>
                                      <p:cBhvr>
                                        <p:cTn id="7" dur="500" fill="hold"/>
                                        <p:tgtEl>
                                          <p:spTgt spid="4">
                                            <p:txEl>
                                              <p:pRg st="0" end="0"/>
                                            </p:txEl>
                                          </p:spTgt>
                                        </p:tgtEl>
                                        <p:attrNameLst>
                                          <p:attrName>fillcolor</p:attrName>
                                        </p:attrNameLst>
                                      </p:cBhvr>
                                      <p:to>
                                        <p:clrVal>
                                          <a:schemeClr val="accent2"/>
                                        </p:clrVal>
                                      </p:to>
                                    </p:set>
                                    <p:set>
                                      <p:cBhvr>
                                        <p:cTn id="8" dur="500" fill="hold"/>
                                        <p:tgtEl>
                                          <p:spTgt spid="4">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1" end="1"/>
                                            </p:txEl>
                                          </p:spTgt>
                                        </p:tgtEl>
                                        <p:attrNameLst>
                                          <p:attrName>style.color</p:attrName>
                                        </p:attrNameLst>
                                      </p:cBhvr>
                                      <p:to>
                                        <p:clrVal>
                                          <a:schemeClr val="accent2"/>
                                        </p:clrVal>
                                      </p:to>
                                    </p:set>
                                    <p:set>
                                      <p:cBhvr>
                                        <p:cTn id="13" dur="500" fill="hold"/>
                                        <p:tgtEl>
                                          <p:spTgt spid="4">
                                            <p:txEl>
                                              <p:pRg st="1" end="1"/>
                                            </p:txEl>
                                          </p:spTgt>
                                        </p:tgtEl>
                                        <p:attrNameLst>
                                          <p:attrName>fillcolor</p:attrName>
                                        </p:attrNameLst>
                                      </p:cBhvr>
                                      <p:to>
                                        <p:clrVal>
                                          <a:schemeClr val="accent2"/>
                                        </p:clrVal>
                                      </p:to>
                                    </p:set>
                                    <p:set>
                                      <p:cBhvr>
                                        <p:cTn id="14" dur="500" fill="hold"/>
                                        <p:tgtEl>
                                          <p:spTgt spid="4">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4294967295"/>
          </p:nvPr>
        </p:nvSpPr>
        <p:spPr>
          <a:xfrm>
            <a:off x="4295800" y="1600200"/>
            <a:ext cx="5153000" cy="4873752"/>
          </a:xfrm>
        </p:spPr>
        <p:txBody>
          <a:bodyPr>
            <a:normAutofit fontScale="92500" lnSpcReduction="20000"/>
          </a:bodyPr>
          <a:lstStyle/>
          <a:p>
            <a:r>
              <a:rPr lang="ar-SA" sz="1600" dirty="0"/>
              <a:t>هذه بعض انواع ألواح الخشب التي تعرف ب </a:t>
            </a:r>
            <a:r>
              <a:rPr lang="en-US" sz="1600" dirty="0"/>
              <a:t>art board</a:t>
            </a:r>
            <a:r>
              <a:rPr lang="ar-SA" sz="1600" dirty="0"/>
              <a:t> او </a:t>
            </a:r>
            <a:r>
              <a:rPr lang="en-US" sz="1600" dirty="0"/>
              <a:t>painting board</a:t>
            </a:r>
            <a:r>
              <a:rPr lang="ar-SA" sz="1600" dirty="0"/>
              <a:t> :</a:t>
            </a:r>
            <a:br>
              <a:rPr lang="ar-SA" sz="1600" dirty="0"/>
            </a:br>
            <a:br>
              <a:rPr lang="ar-SA" sz="1600" dirty="0"/>
            </a:br>
            <a:r>
              <a:rPr lang="en-US" sz="1600" dirty="0"/>
              <a:t>clay board</a:t>
            </a:r>
            <a:r>
              <a:rPr lang="ar-SA" sz="1600" dirty="0"/>
              <a:t> (كلاي بورد): لوح خشبي مطلي بمادة طينية، يناسب الرسم بألوان الغواش </a:t>
            </a:r>
            <a:r>
              <a:rPr lang="ar-SA" sz="1600" dirty="0" err="1"/>
              <a:t>والأكريليك</a:t>
            </a:r>
            <a:r>
              <a:rPr lang="ar-SA" sz="1600" dirty="0"/>
              <a:t> والحبر كما يمكن ان يستعمل للرسم بقلم الرصاص، يتميز هذا النوع بأنه يمتص الألوان بسهولة وهو متين جداً ويتحمل مسح وتنظيف اذا لزم الأمر</a:t>
            </a:r>
            <a:br>
              <a:rPr lang="ar-SA" dirty="0"/>
            </a:br>
            <a:r>
              <a:rPr lang="ar-SA" sz="2000" dirty="0"/>
              <a:t>يوجد نوع آخر من </a:t>
            </a:r>
            <a:r>
              <a:rPr lang="ar-SA" sz="2000" dirty="0" err="1"/>
              <a:t>الكلاي</a:t>
            </a:r>
            <a:r>
              <a:rPr lang="ar-SA" sz="2000" dirty="0"/>
              <a:t> بورد يكون مطلي فوق الطين بالحبر الهندي الأسود، يستعمل لنوع من الفنون يسمى (فن الخدش)</a:t>
            </a:r>
            <a:endParaRPr lang="ar-SA" dirty="0"/>
          </a:p>
          <a:p>
            <a:r>
              <a:rPr lang="en-US" dirty="0"/>
              <a:t>gesso board</a:t>
            </a:r>
            <a:r>
              <a:rPr lang="ar-SA" sz="2000" dirty="0"/>
              <a:t> (</a:t>
            </a:r>
            <a:r>
              <a:rPr lang="ar-SA" sz="2000" dirty="0" err="1"/>
              <a:t>جيسو</a:t>
            </a:r>
            <a:r>
              <a:rPr lang="ar-SA" sz="2000" dirty="0"/>
              <a:t> بورد): لوح خشبي مطلي بمادة </a:t>
            </a:r>
            <a:r>
              <a:rPr lang="ar-SA" sz="2000" dirty="0" err="1"/>
              <a:t>الجيسو</a:t>
            </a:r>
            <a:r>
              <a:rPr lang="ar-SA" sz="2000" dirty="0"/>
              <a:t> التي يطلى بها قماش </a:t>
            </a:r>
            <a:r>
              <a:rPr lang="ar-SA" sz="2000" dirty="0" err="1"/>
              <a:t>الكانفاس</a:t>
            </a:r>
            <a:r>
              <a:rPr lang="ar-SA" sz="2000" dirty="0"/>
              <a:t> لذلك له مميزات القماش فهو يناسب الرسم بالألوان الزيتية </a:t>
            </a:r>
            <a:r>
              <a:rPr lang="ar-SA" sz="2000" dirty="0" err="1"/>
              <a:t>والأكرليك</a:t>
            </a:r>
            <a:endParaRPr lang="ar-SA" sz="2000" dirty="0"/>
          </a:p>
          <a:p>
            <a:r>
              <a:rPr lang="en-US" dirty="0"/>
              <a:t>pastel board</a:t>
            </a:r>
            <a:r>
              <a:rPr lang="ar-SA" dirty="0"/>
              <a:t> (باستيل بورد): لوح مجهز ليناسب الوان الباستيل ويكون سطحه صافي وأملس، وهو يناسب الرسم بالغواش ايضاً</a:t>
            </a:r>
            <a:br>
              <a:rPr lang="ar-SA" dirty="0"/>
            </a:br>
            <a:br>
              <a:rPr lang="ar-SA" dirty="0"/>
            </a:br>
            <a:br>
              <a:rPr lang="ar-SA" dirty="0"/>
            </a:br>
            <a:br>
              <a:rPr lang="ar-SA" dirty="0"/>
            </a:br>
            <a:br>
              <a:rPr lang="ar-SA" dirty="0"/>
            </a:br>
            <a:endParaRPr lang="ar-SA" dirty="0"/>
          </a:p>
        </p:txBody>
      </p:sp>
      <p:pic>
        <p:nvPicPr>
          <p:cNvPr id="4" name="صورة 3" descr="http://files.fonon.net/uploads/images/fonon.net-1e6a693bd8.jpg">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1703512" y="97185"/>
            <a:ext cx="2857500" cy="2343150"/>
          </a:xfrm>
          <a:prstGeom prst="rect">
            <a:avLst/>
          </a:prstGeom>
          <a:noFill/>
          <a:ln>
            <a:noFill/>
          </a:ln>
        </p:spPr>
      </p:pic>
      <p:pic>
        <p:nvPicPr>
          <p:cNvPr id="5" name="صورة 4" descr="http://files.fonon.net/uploads/images/fonon.net-354dcdf833.jpg">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a:off x="1703512" y="2518190"/>
            <a:ext cx="2121024" cy="2134947"/>
          </a:xfrm>
          <a:prstGeom prst="rect">
            <a:avLst/>
          </a:prstGeom>
          <a:noFill/>
          <a:ln>
            <a:noFill/>
          </a:ln>
        </p:spPr>
      </p:pic>
      <p:pic>
        <p:nvPicPr>
          <p:cNvPr id="6" name="صورة 5" descr="http://files.fonon.net/uploads/images/fonon.net-df4cc9ef09.jpg">
            <a:hlinkClick r:id="rId6" tgtFrame="_blank"/>
          </p:cNvPr>
          <p:cNvPicPr/>
          <p:nvPr/>
        </p:nvPicPr>
        <p:blipFill>
          <a:blip r:embed="rId7">
            <a:extLst>
              <a:ext uri="{28A0092B-C50C-407E-A947-70E740481C1C}">
                <a14:useLocalDpi xmlns:a14="http://schemas.microsoft.com/office/drawing/2010/main" val="0"/>
              </a:ext>
            </a:extLst>
          </a:blip>
          <a:srcRect/>
          <a:stretch>
            <a:fillRect/>
          </a:stretch>
        </p:blipFill>
        <p:spPr bwMode="auto">
          <a:xfrm>
            <a:off x="1631505" y="4725145"/>
            <a:ext cx="2502931" cy="2011685"/>
          </a:xfrm>
          <a:prstGeom prst="rect">
            <a:avLst/>
          </a:prstGeom>
          <a:noFill/>
          <a:ln>
            <a:noFill/>
          </a:ln>
        </p:spPr>
      </p:pic>
      <p:pic>
        <p:nvPicPr>
          <p:cNvPr id="7" name="صورة 6" descr="http://files.fonon.net/uploads/images/fonon.net-f41abf6d8f.jpg">
            <a:hlinkClick r:id="rId8" tgtFrame="_blank"/>
          </p:cNvPr>
          <p:cNvPicPr/>
          <p:nvPr/>
        </p:nvPicPr>
        <p:blipFill>
          <a:blip r:embed="rId9">
            <a:extLst>
              <a:ext uri="{28A0092B-C50C-407E-A947-70E740481C1C}">
                <a14:useLocalDpi xmlns:a14="http://schemas.microsoft.com/office/drawing/2010/main" val="0"/>
              </a:ext>
            </a:extLst>
          </a:blip>
          <a:srcRect/>
          <a:stretch>
            <a:fillRect/>
          </a:stretch>
        </p:blipFill>
        <p:spPr bwMode="auto">
          <a:xfrm>
            <a:off x="4367809" y="5013176"/>
            <a:ext cx="2448272" cy="1744940"/>
          </a:xfrm>
          <a:prstGeom prst="rect">
            <a:avLst/>
          </a:prstGeom>
          <a:noFill/>
          <a:ln>
            <a:noFill/>
          </a:ln>
        </p:spPr>
      </p:pic>
    </p:spTree>
    <p:extLst>
      <p:ext uri="{BB962C8B-B14F-4D97-AF65-F5344CB8AC3E}">
        <p14:creationId xmlns:p14="http://schemas.microsoft.com/office/powerpoint/2010/main" val="2664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4294967295"/>
          </p:nvPr>
        </p:nvSpPr>
        <p:spPr/>
        <p:txBody>
          <a:bodyPr>
            <a:normAutofit fontScale="25000" lnSpcReduction="20000"/>
          </a:bodyPr>
          <a:lstStyle/>
          <a:p>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اخيرا </a:t>
            </a:r>
            <a:endParaRPr lang="ar-SA" sz="2000" dirty="0">
              <a:solidFill>
                <a:srgbClr val="FF0000"/>
              </a:solidFill>
            </a:endParaRPr>
          </a:p>
          <a:p>
            <a:endParaRPr lang="ar-SA" sz="2000" dirty="0"/>
          </a:p>
          <a:p>
            <a:r>
              <a:rPr lang="ar-SA" sz="2000" dirty="0"/>
              <a:t>مميزات الخشب</a:t>
            </a:r>
            <a:br>
              <a:rPr lang="ar-SA" sz="2000" dirty="0"/>
            </a:br>
            <a:r>
              <a:rPr lang="ar-SA" sz="2000" dirty="0"/>
              <a:t>يعتبر الخشب من أقوى وأمتن خامات الرسم ويمكن أن يدوم سنين عديدة</a:t>
            </a:r>
            <a:br>
              <a:rPr lang="ar-SA" sz="2000" dirty="0"/>
            </a:br>
            <a:r>
              <a:rPr lang="ar-SA" sz="2000" dirty="0"/>
              <a:t>يمكن ان يطلى بمواد مختلفة تتناسب مع جميع أنواع الرسم</a:t>
            </a:r>
            <a:br>
              <a:rPr lang="ar-SA" sz="2000" dirty="0"/>
            </a:br>
            <a:br>
              <a:rPr lang="ar-SA" sz="2000" dirty="0"/>
            </a:br>
            <a:br>
              <a:rPr lang="ar-SA" sz="2000" dirty="0"/>
            </a:br>
            <a:br>
              <a:rPr lang="ar-SA" sz="2000" dirty="0"/>
            </a:br>
            <a:br>
              <a:rPr lang="ar-SA" sz="2000" dirty="0"/>
            </a:br>
            <a:endParaRPr lang="ar-SA" sz="2000" dirty="0"/>
          </a:p>
        </p:txBody>
      </p:sp>
      <p:pic>
        <p:nvPicPr>
          <p:cNvPr id="4" name="صورة 3" descr="http://files.fonon.net/uploads/images/fonon.net-bbc5015366.jpg">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5663952" y="4365104"/>
            <a:ext cx="2880320" cy="1656184"/>
          </a:xfrm>
          <a:prstGeom prst="rect">
            <a:avLst/>
          </a:prstGeom>
          <a:noFill/>
          <a:ln>
            <a:noFill/>
          </a:ln>
        </p:spPr>
      </p:pic>
      <p:pic>
        <p:nvPicPr>
          <p:cNvPr id="5" name="صورة 4" descr="http://files.fonon.net/uploads/images/fonon.net-ebcb95f1ff.jpg">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a:off x="1720371" y="4941168"/>
            <a:ext cx="3625588" cy="1614116"/>
          </a:xfrm>
          <a:prstGeom prst="rect">
            <a:avLst/>
          </a:prstGeom>
          <a:noFill/>
          <a:ln>
            <a:noFill/>
          </a:ln>
        </p:spPr>
      </p:pic>
    </p:spTree>
    <p:extLst>
      <p:ext uri="{BB962C8B-B14F-4D97-AF65-F5344CB8AC3E}">
        <p14:creationId xmlns:p14="http://schemas.microsoft.com/office/powerpoint/2010/main" val="3639660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21231" y="157044"/>
            <a:ext cx="2232248" cy="1506524"/>
          </a:xfrm>
          <a:scene3d>
            <a:camera prst="orthographicFront">
              <a:rot lat="0" lon="0" rev="0"/>
            </a:camera>
            <a:lightRig rig="threePt" dir="tl">
              <a:rot lat="0" lon="0" rev="20400000"/>
            </a:lightRig>
          </a:scene3d>
          <a:sp3d contourW="15875" prstMaterial="metal">
            <a:bevelT w="101600" h="25400" prst="coolSlant"/>
            <a:contourClr>
              <a:schemeClr val="accent6">
                <a:shade val="30000"/>
              </a:schemeClr>
            </a:contourClr>
          </a:sp3d>
        </p:spPr>
        <p:style>
          <a:lnRef idx="0">
            <a:schemeClr val="accent6"/>
          </a:lnRef>
          <a:fillRef idx="3">
            <a:schemeClr val="accent6"/>
          </a:fillRef>
          <a:effectRef idx="3">
            <a:schemeClr val="accent6"/>
          </a:effectRef>
          <a:fontRef idx="minor">
            <a:schemeClr val="lt1"/>
          </a:fontRef>
        </p:style>
        <p:txBody>
          <a:bodyPr>
            <a:normAutofit/>
          </a:bodyPr>
          <a:lstStyle/>
          <a:p>
            <a:pPr algn="r"/>
            <a:r>
              <a:rPr lang="ar-SA" sz="28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الورق (الكرتون):</a:t>
            </a:r>
            <a:br>
              <a:rPr lang="ar-SA" sz="28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br>
            <a:endParaRPr lang="ar-SA" sz="28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endParaRPr>
          </a:p>
        </p:txBody>
      </p:sp>
      <p:pic>
        <p:nvPicPr>
          <p:cNvPr id="4" name="عنصر نائب للمحتوى 3" descr="http://files.fonon.net/uploads/images/fonon.net-4ea28f1d29.jpg">
            <a:hlinkClick r:id="rId3" tgtFrame="_blank"/>
          </p:cNvPr>
          <p:cNvPicPr>
            <a:picLocks noGrp="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3863753" y="80629"/>
            <a:ext cx="1907393" cy="1872208"/>
          </a:xfrm>
          <a:prstGeom prst="rect">
            <a:avLst/>
          </a:prstGeom>
          <a:noFill/>
          <a:ln>
            <a:noFill/>
          </a:ln>
        </p:spPr>
      </p:pic>
      <p:pic>
        <p:nvPicPr>
          <p:cNvPr id="5" name="صورة 4" descr="http://files.fonon.net/uploads/images/fonon.net-4ca484ef21.jpg">
            <a:hlinkClick r:id="rId5" tgtFrame="_blank"/>
          </p:cNvPr>
          <p:cNvPicPr/>
          <p:nvPr/>
        </p:nvPicPr>
        <p:blipFill>
          <a:blip r:embed="rId6">
            <a:extLst>
              <a:ext uri="{28A0092B-C50C-407E-A947-70E740481C1C}">
                <a14:useLocalDpi xmlns:a14="http://schemas.microsoft.com/office/drawing/2010/main" val="0"/>
              </a:ext>
            </a:extLst>
          </a:blip>
          <a:srcRect/>
          <a:stretch>
            <a:fillRect/>
          </a:stretch>
        </p:blipFill>
        <p:spPr bwMode="auto">
          <a:xfrm>
            <a:off x="5807968" y="260649"/>
            <a:ext cx="2292066" cy="1512168"/>
          </a:xfrm>
          <a:prstGeom prst="rect">
            <a:avLst/>
          </a:prstGeom>
          <a:noFill/>
          <a:ln>
            <a:noFill/>
          </a:ln>
        </p:spPr>
      </p:pic>
      <p:sp>
        <p:nvSpPr>
          <p:cNvPr id="3" name="مستطيل 2"/>
          <p:cNvSpPr/>
          <p:nvPr/>
        </p:nvSpPr>
        <p:spPr>
          <a:xfrm>
            <a:off x="5109072" y="2204864"/>
            <a:ext cx="5163393" cy="4308872"/>
          </a:xfrm>
          <a:prstGeom prst="rect">
            <a:avLst/>
          </a:prstGeom>
        </p:spPr>
        <p:txBody>
          <a:bodyPr wrap="square">
            <a:spAutoFit/>
          </a:bodyPr>
          <a:lstStyle/>
          <a:p>
            <a:r>
              <a:rPr lang="ar-SA" sz="1600" dirty="0"/>
              <a:t>يفضل </a:t>
            </a:r>
            <a:r>
              <a:rPr lang="ar-SA" sz="1600" dirty="0" err="1"/>
              <a:t>إستعمال</a:t>
            </a:r>
            <a:r>
              <a:rPr lang="ar-SA" sz="1600" dirty="0"/>
              <a:t> الورق ذو السطح الناعم (المصقول) للرسم بالرصاص لأنه يعطي إحساساً بالواقعية، والمتوسط الخشونة للباستيل لأن السطح الناعم للورق لا يتناسب مع نعومة ألوان الباستيل، </a:t>
            </a:r>
          </a:p>
          <a:p>
            <a:r>
              <a:rPr lang="ar-SA" sz="1600" dirty="0"/>
              <a:t>النوع الخشن للألوان المائية لأنه يعطي نتائج جيدة وشكل مميز للرسم</a:t>
            </a:r>
            <a:br>
              <a:rPr lang="ar-SA" sz="1600" dirty="0"/>
            </a:br>
            <a:r>
              <a:rPr lang="ar-SA" sz="1600" dirty="0"/>
              <a:t>بعض الشركات انتجت لكل نوع من أنواع الرسم صنف خاص من الورق  وحتى للألوان الزيتية </a:t>
            </a:r>
            <a:r>
              <a:rPr lang="ar-SA" sz="1600" dirty="0" err="1"/>
              <a:t>والأكريليك</a:t>
            </a:r>
            <a:r>
              <a:rPr lang="ar-SA" sz="1600" dirty="0"/>
              <a:t> وأعطوه اسم ورق </a:t>
            </a:r>
            <a:r>
              <a:rPr lang="ar-SA" sz="1600" dirty="0" err="1"/>
              <a:t>الكانفاس</a:t>
            </a:r>
            <a:endParaRPr lang="ar-SA" sz="1600" dirty="0"/>
          </a:p>
          <a:p>
            <a:endParaRPr lang="ar-SA" sz="1600" dirty="0"/>
          </a:p>
          <a:p>
            <a:r>
              <a:rPr lang="ar-SA" sz="1600" b="1" dirty="0">
                <a:latin typeface="Arial Unicode MS" pitchFamily="34" charset="-128"/>
                <a:ea typeface="Arial Unicode MS" pitchFamily="34" charset="-128"/>
                <a:cs typeface="Arial Unicode MS" pitchFamily="34" charset="-128"/>
              </a:rPr>
              <a:t>كما طورت بعض الشركات أصناف ورق ضد التمزق للرسم بالألوان المائية وهذه الأصناف تساعد على إبقاء السطح قوياً ومتماسكاً عند </a:t>
            </a:r>
            <a:r>
              <a:rPr lang="ar-SA" sz="1600" b="1" dirty="0" err="1">
                <a:latin typeface="Arial Unicode MS" pitchFamily="34" charset="-128"/>
                <a:ea typeface="Arial Unicode MS" pitchFamily="34" charset="-128"/>
                <a:cs typeface="Arial Unicode MS" pitchFamily="34" charset="-128"/>
              </a:rPr>
              <a:t>إستعمال</a:t>
            </a:r>
            <a:r>
              <a:rPr lang="ar-SA" sz="1600" b="1" dirty="0">
                <a:latin typeface="Arial Unicode MS" pitchFamily="34" charset="-128"/>
                <a:ea typeface="Arial Unicode MS" pitchFamily="34" charset="-128"/>
                <a:cs typeface="Arial Unicode MS" pitchFamily="34" charset="-128"/>
              </a:rPr>
              <a:t> الماء، لأن المعروف أن للورق العادي عيوب كثيرة أهمها أنه لا يدوم طويلا وهو معرض للتلف</a:t>
            </a:r>
          </a:p>
          <a:p>
            <a:br>
              <a:rPr lang="ar-SA" sz="1600" dirty="0"/>
            </a:br>
            <a:r>
              <a:rPr lang="ar-SA" sz="1600" dirty="0"/>
              <a:t>يتوفر الورق بعدة ألوان وهذا ما يميزه عن باقي أسطح الرسم</a:t>
            </a:r>
            <a:br>
              <a:rPr lang="ar-SA" sz="1600" dirty="0"/>
            </a:br>
            <a:br>
              <a:rPr lang="ar-SA" sz="1600" dirty="0"/>
            </a:br>
            <a:r>
              <a:rPr lang="ar-SA" sz="1600" dirty="0"/>
              <a:t>فالرسم على ورق ملون يعطي طابعاً مميزاً للعمل (</a:t>
            </a:r>
            <a:r>
              <a:rPr lang="ar-SA" sz="1600" dirty="0" err="1"/>
              <a:t>كانسون</a:t>
            </a:r>
            <a:r>
              <a:rPr lang="ar-SA" sz="1600" dirty="0"/>
              <a:t>)</a:t>
            </a:r>
            <a:br>
              <a:rPr lang="ar-SA" sz="1600" dirty="0"/>
            </a:br>
            <a:endParaRPr lang="en-US" sz="1600" dirty="0"/>
          </a:p>
          <a:p>
            <a:endParaRPr lang="ar-SA" dirty="0"/>
          </a:p>
        </p:txBody>
      </p:sp>
      <p:pic>
        <p:nvPicPr>
          <p:cNvPr id="6" name="صورة 5" descr="http://files.fonon.net/uploads/images/fonon.net-ac5bef06d5.jpg">
            <a:hlinkClick r:id="rId7" tgtFrame="_blank"/>
          </p:cNvPr>
          <p:cNvPicPr/>
          <p:nvPr/>
        </p:nvPicPr>
        <p:blipFill>
          <a:blip r:embed="rId8">
            <a:extLst>
              <a:ext uri="{28A0092B-C50C-407E-A947-70E740481C1C}">
                <a14:useLocalDpi xmlns:a14="http://schemas.microsoft.com/office/drawing/2010/main" val="0"/>
              </a:ext>
            </a:extLst>
          </a:blip>
          <a:srcRect/>
          <a:stretch>
            <a:fillRect/>
          </a:stretch>
        </p:blipFill>
        <p:spPr bwMode="auto">
          <a:xfrm>
            <a:off x="1703513" y="2060848"/>
            <a:ext cx="3405559" cy="1782316"/>
          </a:xfrm>
          <a:prstGeom prst="rect">
            <a:avLst/>
          </a:prstGeom>
          <a:noFill/>
          <a:ln>
            <a:noFill/>
          </a:ln>
        </p:spPr>
      </p:pic>
      <p:pic>
        <p:nvPicPr>
          <p:cNvPr id="7" name="صورة 6" descr="http://files.fonon.net/uploads/images/fonon.net-f6e1ab16e5.jpg">
            <a:hlinkClick r:id="rId9" tgtFrame="_blank"/>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03512" y="382353"/>
            <a:ext cx="2232248" cy="1268760"/>
          </a:xfrm>
          <a:prstGeom prst="rect">
            <a:avLst/>
          </a:prstGeom>
          <a:noFill/>
          <a:ln>
            <a:noFill/>
          </a:ln>
        </p:spPr>
      </p:pic>
      <p:pic>
        <p:nvPicPr>
          <p:cNvPr id="8" name="صورة 7" descr="http://files.fonon.net/uploads/images/fonon.net-90841a3012.jpg">
            <a:hlinkClick r:id="rId11" tgtFrame="_blank"/>
          </p:cNvPr>
          <p:cNvPicPr/>
          <p:nvPr/>
        </p:nvPicPr>
        <p:blipFill>
          <a:blip r:embed="rId12">
            <a:extLst>
              <a:ext uri="{28A0092B-C50C-407E-A947-70E740481C1C}">
                <a14:useLocalDpi xmlns:a14="http://schemas.microsoft.com/office/drawing/2010/main" val="0"/>
              </a:ext>
            </a:extLst>
          </a:blip>
          <a:srcRect/>
          <a:stretch>
            <a:fillRect/>
          </a:stretch>
        </p:blipFill>
        <p:spPr bwMode="auto">
          <a:xfrm>
            <a:off x="2207568" y="4077072"/>
            <a:ext cx="2497460" cy="2660898"/>
          </a:xfrm>
          <a:prstGeom prst="rect">
            <a:avLst/>
          </a:prstGeom>
          <a:noFill/>
          <a:ln>
            <a:noFill/>
          </a:ln>
        </p:spPr>
      </p:pic>
    </p:spTree>
    <p:extLst>
      <p:ext uri="{BB962C8B-B14F-4D97-AF65-F5344CB8AC3E}">
        <p14:creationId xmlns:p14="http://schemas.microsoft.com/office/powerpoint/2010/main" val="1887621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1" y="274638"/>
            <a:ext cx="3565823" cy="1354162"/>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ar-SA"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مميزات الورق:-</a:t>
            </a:r>
          </a:p>
        </p:txBody>
      </p:sp>
      <p:sp>
        <p:nvSpPr>
          <p:cNvPr id="3" name="عنصر نائب للمحتوى 2"/>
          <p:cNvSpPr>
            <a:spLocks noGrp="1"/>
          </p:cNvSpPr>
          <p:nvPr>
            <p:ph sz="quarter" idx="4294967295"/>
          </p:nvPr>
        </p:nvSpPr>
        <p:spPr>
          <a:xfrm>
            <a:off x="5807968" y="1529443"/>
            <a:ext cx="4680520" cy="4873752"/>
          </a:xfrm>
        </p:spPr>
        <p:txBody>
          <a:bodyPr/>
          <a:lstStyle/>
          <a:p>
            <a:pPr marL="0" indent="0">
              <a:buNone/>
            </a:pPr>
            <a:r>
              <a:rPr lang="ar-SA" sz="1800" b="1" dirty="0"/>
              <a:t>سهل </a:t>
            </a:r>
            <a:r>
              <a:rPr lang="ar-SA" sz="1800" b="1" dirty="0" err="1"/>
              <a:t>الإستعمال</a:t>
            </a:r>
            <a:r>
              <a:rPr lang="ar-SA" sz="1800" b="1" dirty="0"/>
              <a:t> وخفيف الوزن ويمكن </a:t>
            </a:r>
            <a:r>
              <a:rPr lang="ar-SA" sz="1800" b="1" dirty="0" err="1"/>
              <a:t>إستعماله</a:t>
            </a:r>
            <a:r>
              <a:rPr lang="ar-SA" sz="1800" b="1" dirty="0"/>
              <a:t> في اي مكان</a:t>
            </a:r>
            <a:br>
              <a:rPr lang="ar-SA" sz="1800" b="1" dirty="0"/>
            </a:br>
            <a:r>
              <a:rPr lang="ar-SA" sz="1800" b="1" dirty="0"/>
              <a:t>يناسب أكثر انواع الرسم والتلوين</a:t>
            </a:r>
            <a:br>
              <a:rPr lang="ar-SA" sz="1800" b="1" dirty="0"/>
            </a:br>
            <a:r>
              <a:rPr lang="ar-SA" sz="1800" b="1" dirty="0"/>
              <a:t>ثمنه رخيص ويناسب كل الميزانيات</a:t>
            </a:r>
            <a:br>
              <a:rPr lang="ar-SA" sz="1800" b="1" dirty="0"/>
            </a:br>
            <a:br>
              <a:rPr lang="ar-SA" sz="1800" b="1" dirty="0"/>
            </a:br>
            <a:endParaRPr lang="ar-SA" sz="1800" b="1" dirty="0"/>
          </a:p>
          <a:p>
            <a:pPr marL="0" indent="0">
              <a:buNone/>
            </a:pPr>
            <a:endParaRPr lang="ar-SA" sz="1800" b="1" dirty="0"/>
          </a:p>
          <a:p>
            <a:pPr marL="0" indent="0">
              <a:buNone/>
            </a:pPr>
            <a:br>
              <a:rPr lang="ar-SA" sz="1800" dirty="0"/>
            </a:br>
            <a:br>
              <a:rPr lang="ar-SA" sz="1800" dirty="0"/>
            </a:br>
            <a:r>
              <a:rPr lang="ar-SA" sz="1800" dirty="0"/>
              <a:t>يبقى أن نقول أن أسطح الرسم كثيرة وتكاد تكون لا محدودة، </a:t>
            </a:r>
            <a:r>
              <a:rPr lang="ar-SA" sz="1800" dirty="0" err="1"/>
              <a:t>فبالامكان</a:t>
            </a:r>
            <a:r>
              <a:rPr lang="ar-SA" sz="1800" dirty="0"/>
              <a:t> الرسم على أي شيء، فمنهم من رسم على النباتات والحصى والحيوانات ومنهم من رسم على الابنية والشوارع والجدران، حتى المسامير رسم عليها فنان غربي بواسطة ادوات رفيعة تشبه الإبر واستعان بالمكبر عند الرسم</a:t>
            </a:r>
            <a:endParaRPr lang="en-US" sz="1800" dirty="0"/>
          </a:p>
          <a:p>
            <a:endParaRPr lang="ar-SA" dirty="0"/>
          </a:p>
        </p:txBody>
      </p:sp>
      <p:pic>
        <p:nvPicPr>
          <p:cNvPr id="4" name="صورة 3" descr="http://files.fonon.net/uploads/images/fonon.net-a7fd691031.jpg">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1991545" y="1628800"/>
            <a:ext cx="3555479" cy="4675038"/>
          </a:xfrm>
          <a:prstGeom prst="rect">
            <a:avLst/>
          </a:prstGeom>
          <a:noFill/>
          <a:ln>
            <a:noFill/>
          </a:ln>
        </p:spPr>
      </p:pic>
      <p:sp>
        <p:nvSpPr>
          <p:cNvPr id="5" name="مستطيل 4"/>
          <p:cNvSpPr/>
          <p:nvPr/>
        </p:nvSpPr>
        <p:spPr>
          <a:xfrm rot="20940316">
            <a:off x="7609857" y="3065461"/>
            <a:ext cx="1563658"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effectLst>
              </a:rPr>
              <a:t>ختاماً</a:t>
            </a:r>
          </a:p>
        </p:txBody>
      </p:sp>
    </p:spTree>
    <p:extLst>
      <p:ext uri="{BB962C8B-B14F-4D97-AF65-F5344CB8AC3E}">
        <p14:creationId xmlns:p14="http://schemas.microsoft.com/office/powerpoint/2010/main" val="328929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5">
                                            <p:txEl>
                                              <p:pRg st="0" end="0"/>
                                            </p:txEl>
                                          </p:spTgt>
                                        </p:tgtEl>
                                      </p:cBhvr>
                                    </p:animEffect>
                                    <p:set>
                                      <p:cBhvr>
                                        <p:cTn id="7"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23593" y="332656"/>
            <a:ext cx="1956305" cy="1143000"/>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ar-SA" sz="2800" b="1" dirty="0">
                <a:solidFill>
                  <a:schemeClr val="bg1"/>
                </a:solidFill>
              </a:rPr>
              <a:t>استراحة</a:t>
            </a:r>
          </a:p>
        </p:txBody>
      </p:sp>
      <p:sp>
        <p:nvSpPr>
          <p:cNvPr id="3" name="مستطيل 2"/>
          <p:cNvSpPr/>
          <p:nvPr/>
        </p:nvSpPr>
        <p:spPr>
          <a:xfrm>
            <a:off x="4374219" y="2967335"/>
            <a:ext cx="3443571" cy="2123658"/>
          </a:xfrm>
          <a:prstGeom prst="rect">
            <a:avLst/>
          </a:prstGeom>
          <a:noFill/>
        </p:spPr>
        <p:txBody>
          <a:bodyPr wrap="none" lIns="91440" tIns="45720" rIns="91440" bIns="45720">
            <a:spAutoFit/>
          </a:bodyPr>
          <a:lstStyle/>
          <a:p>
            <a:pPr algn="ctr"/>
            <a:r>
              <a:rPr lang="ar-SA"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نجحت لأنني</a:t>
            </a:r>
          </a:p>
          <a:p>
            <a:pPr algn="ctr"/>
            <a:r>
              <a:rPr lang="ar-SA"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sp>
        <p:nvSpPr>
          <p:cNvPr id="4" name="مستطيل 3"/>
          <p:cNvSpPr/>
          <p:nvPr/>
        </p:nvSpPr>
        <p:spPr>
          <a:xfrm>
            <a:off x="5284721" y="4208918"/>
            <a:ext cx="162256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فشلت </a:t>
            </a:r>
          </a:p>
        </p:txBody>
      </p:sp>
    </p:spTree>
    <p:extLst>
      <p:ext uri="{BB962C8B-B14F-4D97-AF65-F5344CB8AC3E}">
        <p14:creationId xmlns:p14="http://schemas.microsoft.com/office/powerpoint/2010/main" val="23243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813" y="1403740"/>
            <a:ext cx="2044824" cy="4041485"/>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040216" y="1988840"/>
            <a:ext cx="2232248" cy="36004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وان 1"/>
          <p:cNvSpPr>
            <a:spLocks noGrp="1"/>
          </p:cNvSpPr>
          <p:nvPr>
            <p:ph type="title"/>
          </p:nvPr>
        </p:nvSpPr>
        <p:spPr>
          <a:xfrm rot="683702">
            <a:off x="8288618" y="1042791"/>
            <a:ext cx="2244582" cy="1588511"/>
          </a:xfrm>
          <a:effectLst>
            <a:outerShdw blurRad="50800" dist="25400" dir="5400000" rotWithShape="0">
              <a:srgbClr val="000000">
                <a:alpha val="28000"/>
              </a:srgbClr>
            </a:outerShdw>
            <a:softEdge rad="31750"/>
          </a:effectLst>
        </p:spPr>
        <p:style>
          <a:lnRef idx="1">
            <a:schemeClr val="accent6"/>
          </a:lnRef>
          <a:fillRef idx="3">
            <a:schemeClr val="accent6"/>
          </a:fillRef>
          <a:effectRef idx="2">
            <a:schemeClr val="accent6"/>
          </a:effectRef>
          <a:fontRef idx="minor">
            <a:schemeClr val="lt1"/>
          </a:fontRef>
        </p:style>
        <p:txBody>
          <a:bodyPr>
            <a:noAutofit/>
          </a:bodyPr>
          <a:lstStyle/>
          <a:p>
            <a:pPr algn="ct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rPr>
              <a:t>سمات ومميزات الوان الزيت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والاكريليك</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عنصر نائب للمحتوى 2"/>
          <p:cNvSpPr>
            <a:spLocks noGrp="1"/>
          </p:cNvSpPr>
          <p:nvPr>
            <p:ph sz="quarter" idx="4294967295"/>
          </p:nvPr>
        </p:nvSpPr>
        <p:spPr>
          <a:xfrm>
            <a:off x="1703512" y="0"/>
            <a:ext cx="8064896" cy="6813376"/>
          </a:xfrm>
        </p:spPr>
        <p:txBody>
          <a:bodyPr>
            <a:normAutofit fontScale="70000" lnSpcReduction="20000"/>
          </a:bodyPr>
          <a:lstStyle/>
          <a:p>
            <a:pPr marL="457200" indent="-457200" algn="ctr">
              <a:buFont typeface="+mj-lt"/>
              <a:buAutoNum type="arabicPeriod"/>
            </a:pPr>
            <a:r>
              <a:rPr lang="ar-SA" b="1" dirty="0">
                <a:solidFill>
                  <a:schemeClr val="tx1"/>
                </a:solidFill>
              </a:rPr>
              <a:t>يتميز </a:t>
            </a:r>
            <a:r>
              <a:rPr lang="ar-SA" b="1" dirty="0" err="1">
                <a:solidFill>
                  <a:schemeClr val="tx1"/>
                </a:solidFill>
              </a:rPr>
              <a:t>الأكريليك</a:t>
            </a:r>
            <a:r>
              <a:rPr lang="ar-SA" b="1" dirty="0">
                <a:solidFill>
                  <a:schemeClr val="tx1"/>
                </a:solidFill>
              </a:rPr>
              <a:t> بأنه يمكن استعماله على أنواع كثيرة من</a:t>
            </a:r>
            <a:r>
              <a:rPr lang="en-US" b="1" dirty="0">
                <a:solidFill>
                  <a:schemeClr val="tx1"/>
                </a:solidFill>
              </a:rPr>
              <a:t> </a:t>
            </a:r>
            <a:br>
              <a:rPr lang="en-US" b="1" dirty="0">
                <a:solidFill>
                  <a:schemeClr val="tx1"/>
                </a:solidFill>
              </a:rPr>
            </a:br>
            <a:r>
              <a:rPr lang="ar-SA" b="1" dirty="0">
                <a:solidFill>
                  <a:schemeClr val="tx1"/>
                </a:solidFill>
              </a:rPr>
              <a:t>السطوح التي تمتص </a:t>
            </a:r>
            <a:r>
              <a:rPr lang="ar-SA" b="1" dirty="0" err="1">
                <a:solidFill>
                  <a:schemeClr val="tx1"/>
                </a:solidFill>
              </a:rPr>
              <a:t>الألون</a:t>
            </a:r>
            <a:r>
              <a:rPr lang="ar-SA" b="1" dirty="0">
                <a:solidFill>
                  <a:schemeClr val="tx1"/>
                </a:solidFill>
              </a:rPr>
              <a:t> فهو قد يستعمل على الورق المقوى</a:t>
            </a:r>
            <a:r>
              <a:rPr lang="en-US" b="1" dirty="0">
                <a:solidFill>
                  <a:schemeClr val="tx1"/>
                </a:solidFill>
              </a:rPr>
              <a:t> </a:t>
            </a:r>
            <a:br>
              <a:rPr lang="en-US" b="1" dirty="0">
                <a:solidFill>
                  <a:schemeClr val="tx1"/>
                </a:solidFill>
              </a:rPr>
            </a:br>
            <a:r>
              <a:rPr lang="ar-SA" b="1" dirty="0">
                <a:solidFill>
                  <a:schemeClr val="tx1"/>
                </a:solidFill>
              </a:rPr>
              <a:t>ولكن قبل التلوين يشد الورق من أطرافه كي لا يتموج ، كما</a:t>
            </a:r>
            <a:r>
              <a:rPr lang="en-US" b="1" dirty="0">
                <a:solidFill>
                  <a:schemeClr val="tx1"/>
                </a:solidFill>
              </a:rPr>
              <a:t> </a:t>
            </a:r>
            <a:br>
              <a:rPr lang="en-US" b="1" dirty="0">
                <a:solidFill>
                  <a:schemeClr val="tx1"/>
                </a:solidFill>
              </a:rPr>
            </a:br>
            <a:r>
              <a:rPr lang="ar-SA" b="1" dirty="0">
                <a:solidFill>
                  <a:schemeClr val="tx1"/>
                </a:solidFill>
              </a:rPr>
              <a:t>قد يستعمل على الألواح الخشبية وهنا قد يفضل تنعيم الخشب</a:t>
            </a:r>
            <a:r>
              <a:rPr lang="en-US" b="1" dirty="0">
                <a:solidFill>
                  <a:schemeClr val="tx1"/>
                </a:solidFill>
              </a:rPr>
              <a:t> </a:t>
            </a:r>
            <a:br>
              <a:rPr lang="en-US" b="1" dirty="0">
                <a:solidFill>
                  <a:schemeClr val="tx1"/>
                </a:solidFill>
              </a:rPr>
            </a:br>
            <a:r>
              <a:rPr lang="ar-SA" b="1" dirty="0">
                <a:solidFill>
                  <a:schemeClr val="tx1"/>
                </a:solidFill>
              </a:rPr>
              <a:t>ووضع أساس عليه قبل البدء بالتلوين والأساس يمكن أن يكون</a:t>
            </a:r>
            <a:r>
              <a:rPr lang="en-US" b="1" dirty="0">
                <a:solidFill>
                  <a:schemeClr val="tx1"/>
                </a:solidFill>
              </a:rPr>
              <a:t> </a:t>
            </a:r>
            <a:br>
              <a:rPr lang="en-US" b="1" dirty="0">
                <a:solidFill>
                  <a:schemeClr val="tx1"/>
                </a:solidFill>
              </a:rPr>
            </a:br>
            <a:r>
              <a:rPr lang="ar-SA" b="1" dirty="0">
                <a:solidFill>
                  <a:schemeClr val="tx1"/>
                </a:solidFill>
              </a:rPr>
              <a:t>طبقة رقيقة من </a:t>
            </a:r>
            <a:r>
              <a:rPr lang="ar-SA" b="1" dirty="0" err="1">
                <a:solidFill>
                  <a:schemeClr val="tx1"/>
                </a:solidFill>
              </a:rPr>
              <a:t>الأكريليك</a:t>
            </a:r>
            <a:r>
              <a:rPr lang="ar-SA" b="1" dirty="0">
                <a:solidFill>
                  <a:schemeClr val="tx1"/>
                </a:solidFill>
              </a:rPr>
              <a:t> نفسه إذ إنه يحتاج لدقائق ليجف</a:t>
            </a:r>
            <a:r>
              <a:rPr lang="en-US" b="1" dirty="0">
                <a:solidFill>
                  <a:schemeClr val="tx1"/>
                </a:solidFill>
              </a:rPr>
              <a:t> . </a:t>
            </a:r>
            <a:br>
              <a:rPr lang="en-US" b="1" dirty="0">
                <a:solidFill>
                  <a:schemeClr val="tx1"/>
                </a:solidFill>
              </a:rPr>
            </a:br>
            <a:endParaRPr lang="ar-SA" b="1" dirty="0">
              <a:solidFill>
                <a:schemeClr val="tx1"/>
              </a:solidFill>
            </a:endParaRPr>
          </a:p>
          <a:p>
            <a:pPr marL="457200" indent="-457200" algn="ctr">
              <a:buFont typeface="+mj-lt"/>
              <a:buAutoNum type="arabicPeriod"/>
            </a:pPr>
            <a:r>
              <a:rPr lang="ar-SA" b="1" dirty="0"/>
              <a:t>كما يمكن استعمال </a:t>
            </a:r>
            <a:r>
              <a:rPr lang="ar-SA" b="1" dirty="0" err="1"/>
              <a:t>الأكريليك</a:t>
            </a:r>
            <a:r>
              <a:rPr lang="ar-SA" b="1" dirty="0"/>
              <a:t> و الزيت على سطوح معدنية كالنحاس</a:t>
            </a:r>
            <a:r>
              <a:rPr lang="en-US" b="1" dirty="0"/>
              <a:t> </a:t>
            </a:r>
            <a:br>
              <a:rPr lang="en-US" b="1" dirty="0"/>
            </a:br>
            <a:r>
              <a:rPr lang="ar-SA" b="1" dirty="0"/>
              <a:t>والزنك وهنا يفضل أيضا وضع الأساس قبل البدء في التلوين</a:t>
            </a:r>
            <a:r>
              <a:rPr lang="en-US" b="1" dirty="0"/>
              <a:t> . </a:t>
            </a:r>
            <a:br>
              <a:rPr lang="en-US" b="1" dirty="0"/>
            </a:br>
            <a:endParaRPr lang="ar-SA" b="1" dirty="0"/>
          </a:p>
          <a:p>
            <a:pPr marL="457200" indent="-457200" algn="ctr">
              <a:buFont typeface="+mj-lt"/>
              <a:buAutoNum type="arabicPeriod"/>
            </a:pPr>
            <a:r>
              <a:rPr lang="ar-SA" b="1" dirty="0"/>
              <a:t> يستعمل </a:t>
            </a:r>
            <a:r>
              <a:rPr lang="ar-SA" b="1" dirty="0" err="1"/>
              <a:t>الأكريليك</a:t>
            </a:r>
            <a:r>
              <a:rPr lang="ar-SA" b="1" dirty="0"/>
              <a:t> والزيت في التلوين على الجدران لأنه يقاوم</a:t>
            </a:r>
            <a:r>
              <a:rPr lang="en-US" b="1" dirty="0"/>
              <a:t> </a:t>
            </a:r>
            <a:br>
              <a:rPr lang="en-US" b="1" dirty="0"/>
            </a:br>
            <a:r>
              <a:rPr lang="ar-SA" b="1" dirty="0"/>
              <a:t>الهواء والرطوبة وهذه الميزة تجعله أفضل من الألوان</a:t>
            </a:r>
            <a:r>
              <a:rPr lang="en-US" b="1" dirty="0"/>
              <a:t> </a:t>
            </a:r>
            <a:br>
              <a:rPr lang="en-US" b="1" dirty="0"/>
            </a:br>
            <a:r>
              <a:rPr lang="ar-SA" b="1" dirty="0"/>
              <a:t>الزيتية</a:t>
            </a:r>
            <a:r>
              <a:rPr lang="en-US" b="1" dirty="0"/>
              <a:t> .</a:t>
            </a:r>
            <a:br>
              <a:rPr lang="en-US" b="1" dirty="0"/>
            </a:br>
            <a:endParaRPr lang="ar-SA" b="1" dirty="0"/>
          </a:p>
          <a:p>
            <a:pPr marL="457200" indent="-457200" algn="ctr">
              <a:buFont typeface="+mj-lt"/>
              <a:buAutoNum type="arabicPeriod"/>
            </a:pPr>
            <a:r>
              <a:rPr lang="ar-SA" b="1" dirty="0"/>
              <a:t>تباع الألوان في أوعية أو أنابيب وهناك ألوان كثيرة ولكن</a:t>
            </a:r>
            <a:r>
              <a:rPr lang="en-US" b="1" dirty="0"/>
              <a:t> </a:t>
            </a:r>
            <a:br>
              <a:rPr lang="en-US" b="1" dirty="0"/>
            </a:br>
            <a:r>
              <a:rPr lang="ar-SA" b="1" dirty="0"/>
              <a:t>مجموعة من اثني عشر أو أربعة عشر لونا قد تكفي كما تباع مع</a:t>
            </a:r>
            <a:r>
              <a:rPr lang="en-US" b="1" dirty="0"/>
              <a:t> </a:t>
            </a:r>
            <a:br>
              <a:rPr lang="en-US" b="1" dirty="0"/>
            </a:br>
            <a:r>
              <a:rPr lang="ar-SA" b="1" dirty="0"/>
              <a:t>ألوان </a:t>
            </a:r>
            <a:r>
              <a:rPr lang="ar-SA" b="1" dirty="0" err="1"/>
              <a:t>الاكريليك</a:t>
            </a:r>
            <a:r>
              <a:rPr lang="ar-SA" b="1" dirty="0"/>
              <a:t> مواد تضاف إلى الألوان لتمنح اللوحة</a:t>
            </a:r>
            <a:r>
              <a:rPr lang="en-US" b="1" dirty="0"/>
              <a:t> </a:t>
            </a:r>
            <a:br>
              <a:rPr lang="en-US" b="1" dirty="0"/>
            </a:br>
            <a:r>
              <a:rPr lang="en-US" b="1" dirty="0"/>
              <a:t> </a:t>
            </a:r>
            <a:r>
              <a:rPr lang="ar-SA" b="1" dirty="0"/>
              <a:t>تأثيرات مختلفة فهناك مواد تجعل اللوحة تبدو مصقولة ومواد</a:t>
            </a:r>
            <a:r>
              <a:rPr lang="en-US" b="1" dirty="0"/>
              <a:t> </a:t>
            </a:r>
            <a:br>
              <a:rPr lang="en-US" b="1" dirty="0"/>
            </a:br>
            <a:r>
              <a:rPr lang="ar-SA" b="1" dirty="0"/>
              <a:t>أخرى تجعل ضربات الفرشاة واضحة ، وعلى الفنان عند</a:t>
            </a:r>
            <a:r>
              <a:rPr lang="en-US" b="1" dirty="0"/>
              <a:t> </a:t>
            </a:r>
            <a:br>
              <a:rPr lang="en-US" b="1" dirty="0"/>
            </a:br>
            <a:r>
              <a:rPr lang="ar-SA" b="1" dirty="0"/>
              <a:t>استعمالها أن لا يخفف اللون بالماء وهناك أيضا مواد زجاجية</a:t>
            </a:r>
            <a:r>
              <a:rPr lang="en-US" b="1" dirty="0"/>
              <a:t> </a:t>
            </a:r>
            <a:br>
              <a:rPr lang="en-US" b="1" dirty="0"/>
            </a:br>
            <a:r>
              <a:rPr lang="ar-SA" b="1" dirty="0"/>
              <a:t>تجعل الألوان شفافة</a:t>
            </a:r>
            <a:r>
              <a:rPr lang="en-US" b="1" dirty="0"/>
              <a:t> .</a:t>
            </a:r>
            <a:br>
              <a:rPr lang="en-US" b="1" dirty="0"/>
            </a:br>
            <a:endParaRPr lang="ar-SA" b="1" dirty="0"/>
          </a:p>
          <a:p>
            <a:pPr marL="457200" indent="-457200" algn="ctr">
              <a:buFont typeface="+mj-lt"/>
              <a:buAutoNum type="arabicPeriod"/>
            </a:pPr>
            <a:r>
              <a:rPr lang="ar-SA" b="1" dirty="0"/>
              <a:t>الفرشاة نفسها التي تستعمل </a:t>
            </a:r>
            <a:br>
              <a:rPr lang="en-US" b="1" dirty="0"/>
            </a:br>
            <a:r>
              <a:rPr lang="ar-SA" b="1" dirty="0"/>
              <a:t>لوان الزيتية تستعمل </a:t>
            </a:r>
            <a:r>
              <a:rPr lang="ar-SA" b="1" dirty="0" err="1"/>
              <a:t>للاكريليك</a:t>
            </a:r>
            <a:r>
              <a:rPr lang="ar-SA" b="1" dirty="0"/>
              <a:t> وعندما يرغب الفنان في</a:t>
            </a:r>
            <a:r>
              <a:rPr lang="en-US" b="1" dirty="0"/>
              <a:t> </a:t>
            </a:r>
            <a:br>
              <a:rPr lang="en-US" b="1" dirty="0"/>
            </a:br>
            <a:r>
              <a:rPr lang="ar-SA" b="1" dirty="0"/>
              <a:t>تخفيف </a:t>
            </a:r>
            <a:r>
              <a:rPr lang="ar-SA" b="1" dirty="0" err="1"/>
              <a:t>الاكريليك</a:t>
            </a:r>
            <a:r>
              <a:rPr lang="ar-SA" b="1" dirty="0"/>
              <a:t> بالماء يستطيع استعمال فرشة التلوين</a:t>
            </a:r>
            <a:r>
              <a:rPr lang="en-US" b="1" dirty="0"/>
              <a:t> </a:t>
            </a:r>
            <a:br>
              <a:rPr lang="en-US" b="1" dirty="0"/>
            </a:br>
            <a:r>
              <a:rPr lang="ar-SA" b="1" dirty="0"/>
              <a:t>المائي . وبالنسبة إلى الأدوات الأخرى كحامل اللوحة</a:t>
            </a:r>
            <a:r>
              <a:rPr lang="en-US" b="1" dirty="0"/>
              <a:t> </a:t>
            </a:r>
            <a:br>
              <a:rPr lang="en-US" b="1" dirty="0"/>
            </a:br>
            <a:r>
              <a:rPr lang="ar-SA" b="1" dirty="0"/>
              <a:t>والسكاكين </a:t>
            </a:r>
            <a:r>
              <a:rPr lang="ar-SA" b="1" dirty="0" err="1"/>
              <a:t>والباليتة</a:t>
            </a:r>
            <a:r>
              <a:rPr lang="ar-SA" b="1" dirty="0"/>
              <a:t> فيمكن استخدام تلك التي تستعمل</a:t>
            </a:r>
            <a:r>
              <a:rPr lang="en-US" b="1" dirty="0"/>
              <a:t> </a:t>
            </a:r>
            <a:br>
              <a:rPr lang="en-US" b="1" dirty="0"/>
            </a:br>
            <a:r>
              <a:rPr lang="ar-SA" b="1" dirty="0"/>
              <a:t>للألوان الزيتية ويفضل استعمال </a:t>
            </a:r>
            <a:r>
              <a:rPr lang="ar-SA" b="1" dirty="0" err="1"/>
              <a:t>باليتة</a:t>
            </a:r>
            <a:r>
              <a:rPr lang="ar-SA" b="1" dirty="0"/>
              <a:t> مصنوعة من البلاستيك</a:t>
            </a:r>
            <a:r>
              <a:rPr lang="en-US" b="1" dirty="0"/>
              <a:t> </a:t>
            </a:r>
            <a:br>
              <a:rPr lang="en-US" b="1" dirty="0"/>
            </a:br>
            <a:r>
              <a:rPr lang="ar-SA" b="1" dirty="0"/>
              <a:t>لأن نزع الطلاء الجاف عنها يكون أسهل من نزعه من الخشب</a:t>
            </a:r>
            <a:endParaRPr lang="en-US" dirty="0"/>
          </a:p>
          <a:p>
            <a:pPr algn="ctr"/>
            <a:endParaRPr lang="ar-SA" dirty="0"/>
          </a:p>
        </p:txBody>
      </p:sp>
    </p:spTree>
    <p:extLst>
      <p:ext uri="{BB962C8B-B14F-4D97-AF65-F5344CB8AC3E}">
        <p14:creationId xmlns:p14="http://schemas.microsoft.com/office/powerpoint/2010/main" val="97182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813" y="1403740"/>
            <a:ext cx="2044824" cy="4041485"/>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040216" y="1988840"/>
            <a:ext cx="2232248" cy="36004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وان 1"/>
          <p:cNvSpPr>
            <a:spLocks noGrp="1"/>
          </p:cNvSpPr>
          <p:nvPr>
            <p:ph type="title"/>
          </p:nvPr>
        </p:nvSpPr>
        <p:spPr>
          <a:xfrm rot="683702">
            <a:off x="8116167" y="966453"/>
            <a:ext cx="2381126" cy="1594972"/>
          </a:xfrm>
          <a:effectLst>
            <a:outerShdw blurRad="50800" dist="25400" dir="5400000" rotWithShape="0">
              <a:srgbClr val="000000">
                <a:alpha val="28000"/>
              </a:srgbClr>
            </a:outerShdw>
            <a:softEdge rad="31750"/>
          </a:effectLst>
        </p:spPr>
        <p:style>
          <a:lnRef idx="1">
            <a:schemeClr val="accent6"/>
          </a:lnRef>
          <a:fillRef idx="3">
            <a:schemeClr val="accent6"/>
          </a:fillRef>
          <a:effectRef idx="2">
            <a:schemeClr val="accent6"/>
          </a:effectRef>
          <a:fontRef idx="minor">
            <a:schemeClr val="lt1"/>
          </a:fontRef>
        </p:style>
        <p:txBody>
          <a:bodyPr>
            <a:noAutofit/>
          </a:bodyPr>
          <a:lstStyle/>
          <a:p>
            <a:pPr algn="ct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rPr>
              <a:t>سمات ومميزات فن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الاكريليك</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والوان الزيت</a:t>
            </a:r>
          </a:p>
        </p:txBody>
      </p:sp>
      <p:sp>
        <p:nvSpPr>
          <p:cNvPr id="3" name="عنصر نائب للمحتوى 2"/>
          <p:cNvSpPr>
            <a:spLocks noGrp="1"/>
          </p:cNvSpPr>
          <p:nvPr>
            <p:ph sz="quarter" idx="4294967295"/>
          </p:nvPr>
        </p:nvSpPr>
        <p:spPr>
          <a:xfrm>
            <a:off x="1703512" y="0"/>
            <a:ext cx="8064896" cy="6813376"/>
          </a:xfrm>
        </p:spPr>
        <p:txBody>
          <a:bodyPr>
            <a:normAutofit fontScale="92500" lnSpcReduction="10000"/>
          </a:bodyPr>
          <a:lstStyle/>
          <a:p>
            <a:pPr marL="457200" indent="-457200" algn="ctr">
              <a:buFont typeface="+mj-lt"/>
              <a:buAutoNum type="arabicPeriod"/>
            </a:pPr>
            <a:r>
              <a:rPr lang="ar-SA" b="1" dirty="0">
                <a:solidFill>
                  <a:schemeClr val="tx1"/>
                </a:solidFill>
              </a:rPr>
              <a:t>يتم المزج بفرشاة مبللة أو سكين ويضاف الماء بحسب الرغبة</a:t>
            </a:r>
            <a:r>
              <a:rPr lang="en-US" b="1" dirty="0">
                <a:solidFill>
                  <a:schemeClr val="tx1"/>
                </a:solidFill>
              </a:rPr>
              <a:t> </a:t>
            </a:r>
            <a:br>
              <a:rPr lang="en-US" b="1" dirty="0">
                <a:solidFill>
                  <a:schemeClr val="tx1"/>
                </a:solidFill>
              </a:rPr>
            </a:br>
            <a:r>
              <a:rPr lang="ar-SA" b="1" dirty="0">
                <a:solidFill>
                  <a:schemeClr val="tx1"/>
                </a:solidFill>
              </a:rPr>
              <a:t>أي إلى درجة معينة من الشفافية ولكن حذار من إضافة الكثير</a:t>
            </a:r>
            <a:r>
              <a:rPr lang="en-US" b="1" dirty="0">
                <a:solidFill>
                  <a:schemeClr val="tx1"/>
                </a:solidFill>
              </a:rPr>
              <a:t> </a:t>
            </a:r>
            <a:br>
              <a:rPr lang="en-US" b="1" dirty="0">
                <a:solidFill>
                  <a:schemeClr val="tx1"/>
                </a:solidFill>
              </a:rPr>
            </a:br>
            <a:r>
              <a:rPr lang="ar-SA" b="1" dirty="0">
                <a:solidFill>
                  <a:schemeClr val="tx1"/>
                </a:solidFill>
              </a:rPr>
              <a:t>من الماء فذلك يؤدي إلى فقدان الطلاء تماسكه وقدرته على</a:t>
            </a:r>
            <a:r>
              <a:rPr lang="en-US" b="1" dirty="0">
                <a:solidFill>
                  <a:schemeClr val="tx1"/>
                </a:solidFill>
              </a:rPr>
              <a:t> </a:t>
            </a:r>
            <a:br>
              <a:rPr lang="en-US" b="1" dirty="0">
                <a:solidFill>
                  <a:schemeClr val="tx1"/>
                </a:solidFill>
              </a:rPr>
            </a:br>
            <a:r>
              <a:rPr lang="ar-SA" b="1" dirty="0">
                <a:solidFill>
                  <a:schemeClr val="tx1"/>
                </a:solidFill>
              </a:rPr>
              <a:t>الالتصاق باللوحة</a:t>
            </a:r>
            <a:r>
              <a:rPr lang="en-US" b="1" dirty="0">
                <a:solidFill>
                  <a:schemeClr val="tx1"/>
                </a:solidFill>
              </a:rPr>
              <a:t> .</a:t>
            </a:r>
            <a:r>
              <a:rPr lang="ar-SA" b="1" dirty="0">
                <a:solidFill>
                  <a:schemeClr val="tx1"/>
                </a:solidFill>
              </a:rPr>
              <a:t>او من خلال التجربة نستطيع اضافة قلوس ويوجد بالمكتبات </a:t>
            </a:r>
            <a:r>
              <a:rPr lang="ar-SA" b="1" dirty="0" err="1">
                <a:solidFill>
                  <a:schemeClr val="tx1"/>
                </a:solidFill>
              </a:rPr>
              <a:t>اكريليك</a:t>
            </a:r>
            <a:r>
              <a:rPr lang="ar-SA" b="1" dirty="0">
                <a:solidFill>
                  <a:schemeClr val="tx1"/>
                </a:solidFill>
              </a:rPr>
              <a:t> قلوس</a:t>
            </a:r>
          </a:p>
          <a:p>
            <a:pPr marL="0" indent="0" algn="ctr">
              <a:buNone/>
            </a:pPr>
            <a:endParaRPr lang="ar-SA" b="1" dirty="0">
              <a:solidFill>
                <a:schemeClr val="tx1"/>
              </a:solidFill>
            </a:endParaRPr>
          </a:p>
          <a:p>
            <a:pPr marL="457200" indent="-457200" algn="ctr">
              <a:buFont typeface="+mj-lt"/>
              <a:buAutoNum type="arabicPeriod"/>
            </a:pPr>
            <a:r>
              <a:rPr lang="ar-SA" b="1" dirty="0">
                <a:solidFill>
                  <a:srgbClr val="FF0000"/>
                </a:solidFill>
              </a:rPr>
              <a:t>طريقة تجليد على اللون :</a:t>
            </a:r>
            <a:br>
              <a:rPr lang="en-US" b="1" dirty="0">
                <a:solidFill>
                  <a:srgbClr val="FF0000"/>
                </a:solidFill>
              </a:rPr>
            </a:br>
            <a:r>
              <a:rPr lang="ar-SA" b="1" dirty="0"/>
              <a:t>كما يمكننا </a:t>
            </a:r>
            <a:r>
              <a:rPr lang="ar-SA" b="1" dirty="0" err="1"/>
              <a:t>بـاألوان</a:t>
            </a:r>
            <a:r>
              <a:rPr lang="ar-SA" b="1" dirty="0"/>
              <a:t> </a:t>
            </a:r>
            <a:r>
              <a:rPr lang="ar-SA" b="1" dirty="0" err="1"/>
              <a:t>الاكريليك</a:t>
            </a:r>
            <a:r>
              <a:rPr lang="ar-SA" b="1" dirty="0"/>
              <a:t> طلي مساحات من اللون المجردة من دون تخفيف</a:t>
            </a:r>
            <a:r>
              <a:rPr lang="en-US" b="1" dirty="0"/>
              <a:t> </a:t>
            </a:r>
            <a:br>
              <a:rPr lang="en-US" b="1" dirty="0"/>
            </a:br>
            <a:r>
              <a:rPr lang="ar-SA" b="1" dirty="0"/>
              <a:t>بالماء ويتم ذلك بطلي اللون مباشرة على اللوحة باستعمال</a:t>
            </a:r>
            <a:r>
              <a:rPr lang="en-US" b="1" dirty="0"/>
              <a:t> </a:t>
            </a:r>
            <a:br>
              <a:rPr lang="en-US" b="1" dirty="0"/>
            </a:br>
            <a:r>
              <a:rPr lang="ar-SA" b="1" dirty="0"/>
              <a:t>الفرشاة أو السكين . كما يفضل الكثير من الفنانين ترك</a:t>
            </a:r>
            <a:r>
              <a:rPr lang="en-US" b="1" dirty="0"/>
              <a:t> </a:t>
            </a:r>
            <a:br>
              <a:rPr lang="en-US" b="1" dirty="0"/>
            </a:br>
            <a:r>
              <a:rPr lang="ar-SA" b="1" dirty="0"/>
              <a:t>ضربات الفرشاة واضحة على اللوحة وذلك لإضفاء جو من </a:t>
            </a:r>
            <a:r>
              <a:rPr lang="ar-SA" b="1" dirty="0" err="1"/>
              <a:t>الحركه</a:t>
            </a:r>
            <a:br>
              <a:rPr lang="en-US" b="1" dirty="0"/>
            </a:br>
            <a:r>
              <a:rPr lang="ar-SA" b="1" dirty="0"/>
              <a:t>والحياة أما بالنسبة إلى الذين يرغبون في استعمال</a:t>
            </a:r>
            <a:r>
              <a:rPr lang="en-US" b="1" dirty="0"/>
              <a:t> </a:t>
            </a:r>
            <a:br>
              <a:rPr lang="en-US" b="1" dirty="0"/>
            </a:br>
            <a:r>
              <a:rPr lang="ar-SA" b="1" dirty="0" err="1"/>
              <a:t>الاكريليك</a:t>
            </a:r>
            <a:r>
              <a:rPr lang="ar-SA" b="1" dirty="0"/>
              <a:t> في تصاميم هندسية فقد يفضلون استخدام الورق</a:t>
            </a:r>
            <a:r>
              <a:rPr lang="en-US" b="1" dirty="0"/>
              <a:t> </a:t>
            </a:r>
            <a:br>
              <a:rPr lang="en-US" b="1" dirty="0"/>
            </a:br>
            <a:r>
              <a:rPr lang="ar-SA" b="1" dirty="0"/>
              <a:t>اللاصق بطلي لون معين وبعد أن يجف يغطون مساحات معينة من</a:t>
            </a:r>
            <a:r>
              <a:rPr lang="en-US" b="1" dirty="0"/>
              <a:t> </a:t>
            </a:r>
            <a:br>
              <a:rPr lang="en-US" b="1" dirty="0"/>
            </a:br>
            <a:r>
              <a:rPr lang="ar-SA" b="1" dirty="0"/>
              <a:t>اللوحة بالورق اللاصق ثم يلونون فوقه وبعد أن يجف يستطيعون</a:t>
            </a:r>
            <a:r>
              <a:rPr lang="en-US" b="1" dirty="0"/>
              <a:t> </a:t>
            </a:r>
            <a:br>
              <a:rPr lang="en-US" b="1" dirty="0"/>
            </a:br>
            <a:r>
              <a:rPr lang="ar-SA" b="1" dirty="0"/>
              <a:t>نزع الورق اللاصق فيحصلون على أشكال هندسية ذات أطراف</a:t>
            </a:r>
            <a:r>
              <a:rPr lang="en-US" b="1" dirty="0"/>
              <a:t> </a:t>
            </a:r>
            <a:br>
              <a:rPr lang="en-US" b="1" dirty="0"/>
            </a:br>
            <a:r>
              <a:rPr lang="ar-SA" b="1" dirty="0"/>
              <a:t>دقيقة غير متعرجة ويمكن إضفاء طبقات من الألوان بهذه</a:t>
            </a:r>
            <a:r>
              <a:rPr lang="en-US" b="1" dirty="0"/>
              <a:t> </a:t>
            </a:r>
            <a:br>
              <a:rPr lang="en-US" b="1" dirty="0"/>
            </a:br>
            <a:r>
              <a:rPr lang="ar-SA" b="1" dirty="0"/>
              <a:t>الطريقة وبذلك نحصل على أشكال مختلفة وألوان كثيرة</a:t>
            </a:r>
            <a:r>
              <a:rPr lang="en-US" b="1" dirty="0"/>
              <a:t>.</a:t>
            </a:r>
            <a:endParaRPr lang="en-US" dirty="0"/>
          </a:p>
        </p:txBody>
      </p:sp>
    </p:spTree>
    <p:extLst>
      <p:ext uri="{BB962C8B-B14F-4D97-AF65-F5344CB8AC3E}">
        <p14:creationId xmlns:p14="http://schemas.microsoft.com/office/powerpoint/2010/main" val="320153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31962" y="44624"/>
            <a:ext cx="6512511" cy="1143000"/>
          </a:xfrm>
        </p:spPr>
        <p:style>
          <a:lnRef idx="1">
            <a:schemeClr val="accent4"/>
          </a:lnRef>
          <a:fillRef idx="3">
            <a:schemeClr val="accent4"/>
          </a:fillRef>
          <a:effectRef idx="2">
            <a:schemeClr val="accent4"/>
          </a:effectRef>
          <a:fontRef idx="minor">
            <a:schemeClr val="lt1"/>
          </a:fontRef>
        </p:style>
        <p:txBody>
          <a:bodyPr/>
          <a:lstStyle/>
          <a:p>
            <a:r>
              <a:rPr lang="ar-SA" dirty="0"/>
              <a:t>المدارس الفنية </a:t>
            </a:r>
          </a:p>
        </p:txBody>
      </p:sp>
      <p:sp>
        <p:nvSpPr>
          <p:cNvPr id="3" name="مربع نص 2"/>
          <p:cNvSpPr txBox="1"/>
          <p:nvPr/>
        </p:nvSpPr>
        <p:spPr>
          <a:xfrm>
            <a:off x="1919536" y="1268760"/>
            <a:ext cx="8604448" cy="5355312"/>
          </a:xfrm>
          <a:prstGeom prst="rect">
            <a:avLst/>
          </a:prstGeom>
          <a:noFill/>
        </p:spPr>
        <p:txBody>
          <a:bodyPr wrap="square" rtlCol="1">
            <a:spAutoFit/>
          </a:bodyPr>
          <a:lstStyle/>
          <a:p>
            <a:pPr marL="285750" indent="-285750">
              <a:buFont typeface="Arial" pitchFamily="34" charset="0"/>
              <a:buChar char="•"/>
            </a:pPr>
            <a:r>
              <a:rPr lang="ar-SA" dirty="0"/>
              <a:t>سنقوم الان </a:t>
            </a:r>
            <a:r>
              <a:rPr lang="ar-SA" dirty="0" err="1"/>
              <a:t>بأستعراض</a:t>
            </a:r>
            <a:r>
              <a:rPr lang="ar-SA" dirty="0"/>
              <a:t> عن اهم المدارس الفنية وهي </a:t>
            </a:r>
          </a:p>
          <a:p>
            <a:pPr marL="285750" indent="-285750">
              <a:buFont typeface="Arial" pitchFamily="34" charset="0"/>
              <a:buChar char="•"/>
            </a:pPr>
            <a:r>
              <a:rPr lang="ar-SA" dirty="0"/>
              <a:t>المدرسة الواقعية </a:t>
            </a:r>
          </a:p>
          <a:p>
            <a:pPr marL="285750" indent="-285750">
              <a:buFont typeface="Arial" pitchFamily="34" charset="0"/>
              <a:buChar char="•"/>
            </a:pPr>
            <a:r>
              <a:rPr lang="ar-SA" dirty="0"/>
              <a:t>التعبيرية</a:t>
            </a:r>
          </a:p>
          <a:p>
            <a:pPr marL="285750" indent="-285750">
              <a:buFont typeface="Arial" pitchFamily="34" charset="0"/>
              <a:buChar char="•"/>
            </a:pPr>
            <a:r>
              <a:rPr lang="ar-SA" dirty="0"/>
              <a:t>المدرسة السريالية</a:t>
            </a:r>
          </a:p>
          <a:p>
            <a:pPr marL="285750" indent="-285750">
              <a:buFont typeface="Arial" pitchFamily="34" charset="0"/>
              <a:buChar char="•"/>
            </a:pPr>
            <a:r>
              <a:rPr lang="ar-SA" dirty="0"/>
              <a:t>المدرسة التجريدية</a:t>
            </a:r>
          </a:p>
          <a:p>
            <a:pPr marL="285750" indent="-285750">
              <a:buFont typeface="Arial" pitchFamily="34" charset="0"/>
              <a:buChar char="•"/>
            </a:pPr>
            <a:r>
              <a:rPr lang="ar-SA" dirty="0"/>
              <a:t>المدرسة التكعيبية</a:t>
            </a:r>
          </a:p>
          <a:p>
            <a:pPr marL="285750" indent="-285750">
              <a:buFont typeface="Arial" pitchFamily="34" charset="0"/>
              <a:buChar char="•"/>
            </a:pPr>
            <a:r>
              <a:rPr lang="ar-SA" dirty="0"/>
              <a:t>المدرسة </a:t>
            </a:r>
            <a:r>
              <a:rPr lang="ar-SA" dirty="0" err="1"/>
              <a:t>الأنطباعية</a:t>
            </a:r>
            <a:r>
              <a:rPr lang="ar-SA" dirty="0"/>
              <a:t>  (</a:t>
            </a:r>
            <a:r>
              <a:rPr lang="ar-SA" dirty="0" err="1"/>
              <a:t>التاثيرية</a:t>
            </a:r>
            <a:r>
              <a:rPr lang="ar-SA" dirty="0"/>
              <a:t>)</a:t>
            </a:r>
          </a:p>
          <a:p>
            <a:pPr marL="285750" indent="-285750">
              <a:buFont typeface="Arial" pitchFamily="34" charset="0"/>
              <a:buChar char="•"/>
            </a:pPr>
            <a:r>
              <a:rPr lang="ar-SA" dirty="0"/>
              <a:t>في هذه المدرسة أي (</a:t>
            </a:r>
            <a:r>
              <a:rPr lang="ar-SA" dirty="0" err="1"/>
              <a:t>الأنطباعية</a:t>
            </a:r>
            <a:r>
              <a:rPr lang="ar-SA" dirty="0"/>
              <a:t>) حمل الفنان مرسمه وخرج للطبيعة وتخلى عن المراسم والغرف المغلقة .كان هناك ما يسمى بالرصد لتلك الحالة المتجلية في الهواء الطلق . ليضفي الفنان على عنصر المشهد الماثل أمامه حالة حسية انطباعية .لها علاقة مباشرة مع إحساسه بالمشهد . بطريقة حسية سميت بالانطباعية . وقد تميز أعمال الانطباعيين ومنهم الفرنسيين خاصة . بتركيز الفنان على عنصري الظل والنور . وهنا برز أعلام لتلك المدرسة أمثال </a:t>
            </a:r>
            <a:r>
              <a:rPr lang="ar-SA" dirty="0" err="1"/>
              <a:t>الفنانيين</a:t>
            </a:r>
            <a:r>
              <a:rPr lang="ar-SA" dirty="0"/>
              <a:t>:</a:t>
            </a:r>
            <a:br>
              <a:rPr lang="ar-SA" dirty="0"/>
            </a:br>
            <a:r>
              <a:rPr lang="ar-SA" dirty="0"/>
              <a:t>ادوار مانيه – سيزان – ادغار ديغا – </a:t>
            </a:r>
            <a:r>
              <a:rPr lang="ar-SA" dirty="0" err="1"/>
              <a:t>رينوار</a:t>
            </a:r>
            <a:r>
              <a:rPr lang="ar-SA" dirty="0"/>
              <a:t> – كلود مونيه. </a:t>
            </a:r>
          </a:p>
          <a:p>
            <a:pPr marL="285750" indent="-285750">
              <a:buFont typeface="Arial" pitchFamily="34" charset="0"/>
              <a:buChar char="•"/>
            </a:pPr>
            <a:r>
              <a:rPr lang="ar-SA" dirty="0"/>
              <a:t>عنده التكوين ببساطة ذاتها.      -  مع النزوع الى التناسق.</a:t>
            </a:r>
            <a:br>
              <a:rPr lang="ar-SA" dirty="0"/>
            </a:br>
            <a:r>
              <a:rPr lang="ar-SA" dirty="0"/>
              <a:t>-الالوان عالية النغمة .               -  كما أدرك الشمس والظل والنور</a:t>
            </a:r>
            <a:br>
              <a:rPr lang="ar-SA" dirty="0"/>
            </a:br>
            <a:r>
              <a:rPr lang="ar-SA" dirty="0"/>
              <a:t>-لضربات فرشاته شدة متوترة. </a:t>
            </a:r>
            <a:br>
              <a:rPr lang="ar-SA" dirty="0"/>
            </a:br>
            <a:r>
              <a:rPr lang="ar-SA" dirty="0"/>
              <a:t>ولم يسبق لرسام أن ترك آثار فرشاته على سطح القماش في ذلك</a:t>
            </a:r>
          </a:p>
          <a:p>
            <a:pPr marL="285750" indent="-285750">
              <a:buFont typeface="Arial" pitchFamily="34" charset="0"/>
              <a:buChar char="•"/>
            </a:pPr>
            <a:endParaRPr lang="en-US" dirty="0"/>
          </a:p>
          <a:p>
            <a:pPr marL="285750" indent="-285750">
              <a:buFont typeface="Arial" pitchFamily="34" charset="0"/>
              <a:buChar char="•"/>
            </a:pPr>
            <a:endParaRPr lang="ar-SA" dirty="0"/>
          </a:p>
        </p:txBody>
      </p:sp>
    </p:spTree>
    <p:extLst>
      <p:ext uri="{BB962C8B-B14F-4D97-AF65-F5344CB8AC3E}">
        <p14:creationId xmlns:p14="http://schemas.microsoft.com/office/powerpoint/2010/main" val="324045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19737" y="188640"/>
            <a:ext cx="6512511" cy="1143000"/>
          </a:xfrm>
        </p:spPr>
        <p:style>
          <a:lnRef idx="3">
            <a:schemeClr val="lt1"/>
          </a:lnRef>
          <a:fillRef idx="1">
            <a:schemeClr val="accent2"/>
          </a:fillRef>
          <a:effectRef idx="1">
            <a:schemeClr val="accent2"/>
          </a:effectRef>
          <a:fontRef idx="minor">
            <a:schemeClr val="lt1"/>
          </a:fontRef>
        </p:style>
        <p:txBody>
          <a:bodyPr/>
          <a:lstStyle/>
          <a:p>
            <a:r>
              <a:rPr lang="ar-SA" sz="2400" dirty="0"/>
              <a:t>من </a:t>
            </a:r>
            <a:r>
              <a:rPr lang="ar-SA" sz="2400" dirty="0" err="1"/>
              <a:t>مميزآتهم</a:t>
            </a:r>
            <a:r>
              <a:rPr lang="ar-SA" sz="2400" dirty="0"/>
              <a:t> أيضاً ... تسجيل للشكل </a:t>
            </a:r>
            <a:r>
              <a:rPr lang="ar-SA" sz="2400" dirty="0" err="1"/>
              <a:t>العآم</a:t>
            </a:r>
            <a:r>
              <a:rPr lang="ar-SA" sz="2400" dirty="0"/>
              <a:t> للمشهد دون </a:t>
            </a:r>
            <a:r>
              <a:rPr lang="ar-SA" sz="2400" dirty="0" err="1"/>
              <a:t>اهتمآم</a:t>
            </a:r>
            <a:r>
              <a:rPr lang="ar-SA" sz="2400" dirty="0"/>
              <a:t> </a:t>
            </a:r>
            <a:r>
              <a:rPr lang="ar-SA" sz="2400" dirty="0" err="1"/>
              <a:t>للتفآصيل</a:t>
            </a:r>
            <a:r>
              <a:rPr lang="ar-SA" sz="2400" dirty="0"/>
              <a:t> </a:t>
            </a:r>
            <a:r>
              <a:rPr lang="ar-SA" sz="2400" dirty="0" err="1"/>
              <a:t>الدقيقه</a:t>
            </a:r>
            <a:r>
              <a:rPr lang="ar-SA" sz="2400" dirty="0"/>
              <a:t> ..</a:t>
            </a:r>
            <a:br>
              <a:rPr lang="ar-SA" sz="2400" dirty="0"/>
            </a:br>
            <a:endParaRPr lang="ar-SA" sz="2400" dirty="0"/>
          </a:p>
        </p:txBody>
      </p:sp>
      <p:sp>
        <p:nvSpPr>
          <p:cNvPr id="3" name="عنصر نائب للمحتوى 2"/>
          <p:cNvSpPr>
            <a:spLocks noGrp="1"/>
          </p:cNvSpPr>
          <p:nvPr>
            <p:ph sz="quarter" idx="4294967295"/>
          </p:nvPr>
        </p:nvSpPr>
        <p:spPr>
          <a:xfrm>
            <a:off x="3935760" y="1628800"/>
            <a:ext cx="6400800" cy="3474720"/>
          </a:xfrm>
        </p:spPr>
        <p:txBody>
          <a:bodyPr>
            <a:noAutofit/>
          </a:bodyPr>
          <a:lstStyle/>
          <a:p>
            <a:r>
              <a:rPr lang="ar-SA" sz="1400" b="1" dirty="0" err="1"/>
              <a:t>مميزآتهم</a:t>
            </a:r>
            <a:r>
              <a:rPr lang="ar-SA" sz="1400" b="1" dirty="0"/>
              <a:t> :</a:t>
            </a:r>
            <a:br>
              <a:rPr lang="ar-SA" sz="1400" b="1" dirty="0"/>
            </a:br>
            <a:br>
              <a:rPr lang="ar-SA" sz="1400" b="1" dirty="0"/>
            </a:br>
            <a:r>
              <a:rPr lang="ar-SA" sz="1400" b="1" dirty="0" err="1"/>
              <a:t>كآنت</a:t>
            </a:r>
            <a:r>
              <a:rPr lang="ar-SA" sz="1400" b="1" dirty="0"/>
              <a:t> لهذه </a:t>
            </a:r>
            <a:r>
              <a:rPr lang="ar-SA" sz="1400" b="1" dirty="0" err="1"/>
              <a:t>المدرسه</a:t>
            </a:r>
            <a:r>
              <a:rPr lang="ar-SA" sz="1400" b="1" dirty="0"/>
              <a:t> </a:t>
            </a:r>
            <a:r>
              <a:rPr lang="ar-SA" sz="1400" b="1" dirty="0" err="1"/>
              <a:t>معآلم</a:t>
            </a:r>
            <a:r>
              <a:rPr lang="ar-SA" sz="1400" b="1" dirty="0"/>
              <a:t> محدده تعتمد على فكره </a:t>
            </a:r>
            <a:r>
              <a:rPr lang="ar-SA" sz="1400" b="1" dirty="0" err="1"/>
              <a:t>وآحده</a:t>
            </a:r>
            <a:r>
              <a:rPr lang="ar-SA" sz="1400" b="1" dirty="0"/>
              <a:t> ،، </a:t>
            </a:r>
            <a:br>
              <a:rPr lang="ar-SA" sz="1400" b="1" dirty="0"/>
            </a:br>
            <a:br>
              <a:rPr lang="ar-SA" sz="1400" b="1" dirty="0"/>
            </a:br>
            <a:r>
              <a:rPr lang="ar-SA" sz="1400" b="1" dirty="0"/>
              <a:t>هي تحليل الضوء </a:t>
            </a:r>
            <a:r>
              <a:rPr lang="ar-SA" sz="1400" b="1" dirty="0" err="1"/>
              <a:t>لألوآنه</a:t>
            </a:r>
            <a:r>
              <a:rPr lang="ar-SA" sz="1400" b="1" dirty="0"/>
              <a:t> ا لسبعه  </a:t>
            </a:r>
            <a:r>
              <a:rPr lang="ar-SA" sz="1400" b="1" dirty="0" err="1"/>
              <a:t>الأصليه</a:t>
            </a:r>
            <a:r>
              <a:rPr lang="ar-SA" sz="1400" b="1" dirty="0"/>
              <a:t> ،،</a:t>
            </a:r>
            <a:br>
              <a:rPr lang="ar-SA" sz="1400" b="1" dirty="0"/>
            </a:br>
            <a:br>
              <a:rPr lang="ar-SA" sz="1400" b="1" dirty="0"/>
            </a:br>
            <a:r>
              <a:rPr lang="ar-SA" sz="1400" b="1" dirty="0"/>
              <a:t>فبدلاً من خلط الألوان معاً على سطح </a:t>
            </a:r>
            <a:r>
              <a:rPr lang="ar-SA" sz="1400" b="1" dirty="0" err="1"/>
              <a:t>اللوحه</a:t>
            </a:r>
            <a:r>
              <a:rPr lang="ar-SA" sz="1400" b="1" dirty="0"/>
              <a:t> ، أخذوا يضعون كل لون منفصل </a:t>
            </a:r>
            <a:r>
              <a:rPr lang="ar-SA" sz="1400" b="1" dirty="0" err="1"/>
              <a:t>بجوآر</a:t>
            </a:r>
            <a:r>
              <a:rPr lang="ar-SA" sz="1400" b="1" dirty="0"/>
              <a:t> الآخر .. </a:t>
            </a:r>
            <a:br>
              <a:rPr lang="ar-SA" sz="1400" b="1" dirty="0"/>
            </a:br>
            <a:br>
              <a:rPr lang="ar-SA" sz="1400" b="1" dirty="0"/>
            </a:br>
            <a:r>
              <a:rPr lang="ar-SA" sz="1400" b="1" dirty="0"/>
              <a:t>على هيئة </a:t>
            </a:r>
            <a:r>
              <a:rPr lang="ar-SA" sz="1400" b="1" dirty="0" err="1"/>
              <a:t>لمسآت</a:t>
            </a:r>
            <a:r>
              <a:rPr lang="ar-SA" sz="1400" b="1" dirty="0"/>
              <a:t> صغيره </a:t>
            </a:r>
            <a:r>
              <a:rPr lang="ar-SA" sz="1400" b="1" dirty="0" err="1"/>
              <a:t>بالفرشآه</a:t>
            </a:r>
            <a:r>
              <a:rPr lang="ar-SA" sz="1400" b="1" dirty="0"/>
              <a:t> .. فأدى ذلك إلى ظهور </a:t>
            </a:r>
            <a:r>
              <a:rPr lang="ar-SA" sz="1400" b="1" dirty="0" err="1"/>
              <a:t>لمسآت</a:t>
            </a:r>
            <a:r>
              <a:rPr lang="ar-SA" sz="1400" b="1" dirty="0"/>
              <a:t> </a:t>
            </a:r>
            <a:r>
              <a:rPr lang="ar-SA" sz="1400" b="1" dirty="0" err="1"/>
              <a:t>الفرشآه</a:t>
            </a:r>
            <a:r>
              <a:rPr lang="ar-SA" sz="1400" b="1" dirty="0"/>
              <a:t> </a:t>
            </a:r>
            <a:r>
              <a:rPr lang="ar-SA" sz="1400" b="1" dirty="0" err="1"/>
              <a:t>وآثآرها</a:t>
            </a:r>
            <a:r>
              <a:rPr lang="ar-SA" sz="1400" b="1" dirty="0"/>
              <a:t> على سطح </a:t>
            </a:r>
            <a:r>
              <a:rPr lang="ar-SA" sz="1400" b="1" dirty="0" err="1"/>
              <a:t>اللوحه</a:t>
            </a:r>
            <a:r>
              <a:rPr lang="ar-SA" sz="1400" b="1" dirty="0"/>
              <a:t> ..</a:t>
            </a:r>
            <a:br>
              <a:rPr lang="ar-SA" sz="1400" b="1" dirty="0"/>
            </a:br>
            <a:br>
              <a:rPr lang="ar-SA" sz="1400" b="1" dirty="0"/>
            </a:br>
            <a:r>
              <a:rPr lang="ar-SA" sz="1400" b="1" dirty="0"/>
              <a:t>وهو مآ يعرف بالملمس الذي يصنع </a:t>
            </a:r>
            <a:r>
              <a:rPr lang="ar-SA" sz="1400" b="1" dirty="0" err="1"/>
              <a:t>تضآريس</a:t>
            </a:r>
            <a:r>
              <a:rPr lang="ar-SA" sz="1400" b="1" dirty="0"/>
              <a:t> </a:t>
            </a:r>
            <a:r>
              <a:rPr lang="ar-SA" sz="1400" b="1" dirty="0" err="1"/>
              <a:t>بآرزه</a:t>
            </a:r>
            <a:r>
              <a:rPr lang="ar-SA" sz="1400" b="1" dirty="0"/>
              <a:t> للوحه ..</a:t>
            </a:r>
            <a:br>
              <a:rPr lang="ar-SA" sz="1400" b="1" dirty="0"/>
            </a:br>
            <a:br>
              <a:rPr lang="ar-SA" sz="1400" b="1" dirty="0"/>
            </a:br>
            <a:r>
              <a:rPr lang="ar-SA" sz="1400" b="1" dirty="0"/>
              <a:t>- </a:t>
            </a:r>
            <a:r>
              <a:rPr lang="ar-SA" sz="1400" b="1" dirty="0" err="1"/>
              <a:t>ألوآنهم</a:t>
            </a:r>
            <a:r>
              <a:rPr lang="ar-SA" sz="1400" b="1" dirty="0"/>
              <a:t> نقيه </a:t>
            </a:r>
            <a:r>
              <a:rPr lang="ar-SA" sz="1400" b="1" dirty="0" err="1"/>
              <a:t>صآفيه</a:t>
            </a:r>
            <a:r>
              <a:rPr lang="ar-SA" sz="1400" b="1" dirty="0"/>
              <a:t> ... تسجل المشهد بعين </a:t>
            </a:r>
            <a:r>
              <a:rPr lang="ar-SA" sz="1400" b="1" dirty="0" err="1"/>
              <a:t>عآبره</a:t>
            </a:r>
            <a:r>
              <a:rPr lang="ar-SA" sz="1400" b="1" dirty="0"/>
              <a:t> ، ولحظة </a:t>
            </a:r>
            <a:r>
              <a:rPr lang="ar-SA" sz="1400" b="1" dirty="0" err="1"/>
              <a:t>إحسآس</a:t>
            </a:r>
            <a:r>
              <a:rPr lang="ar-SA" sz="1400" b="1" dirty="0"/>
              <a:t> </a:t>
            </a:r>
            <a:r>
              <a:rPr lang="ar-SA" sz="1400" b="1" dirty="0" err="1"/>
              <a:t>الفنآن</a:t>
            </a:r>
            <a:r>
              <a:rPr lang="ar-SA" sz="1400" b="1" dirty="0"/>
              <a:t> في </a:t>
            </a:r>
            <a:r>
              <a:rPr lang="ar-SA" sz="1400" b="1" dirty="0" err="1"/>
              <a:t>مكآن</a:t>
            </a:r>
            <a:r>
              <a:rPr lang="ar-SA" sz="1400" b="1" dirty="0"/>
              <a:t> </a:t>
            </a:r>
            <a:r>
              <a:rPr lang="ar-SA" sz="1400" b="1" dirty="0" err="1"/>
              <a:t>وزمآن</a:t>
            </a:r>
            <a:r>
              <a:rPr lang="ar-SA" sz="1400" b="1" dirty="0"/>
              <a:t> </a:t>
            </a:r>
            <a:r>
              <a:rPr lang="ar-SA" sz="1400" b="1" dirty="0" err="1"/>
              <a:t>وآحد</a:t>
            </a:r>
            <a:r>
              <a:rPr lang="ar-SA" sz="1400" b="1" dirty="0"/>
              <a:t> ..</a:t>
            </a:r>
            <a:br>
              <a:rPr lang="ar-SA" sz="1400" b="1" dirty="0"/>
            </a:br>
            <a:br>
              <a:rPr lang="ar-SA" sz="1400" b="1" dirty="0"/>
            </a:br>
            <a:r>
              <a:rPr lang="ar-SA" sz="1400" b="1" dirty="0"/>
              <a:t>-</a:t>
            </a:r>
            <a:br>
              <a:rPr lang="ar-SA" sz="1400" b="1" dirty="0"/>
            </a:br>
            <a:endParaRPr lang="ar-SA" sz="14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700808"/>
            <a:ext cx="2553072" cy="5073352"/>
          </a:xfrm>
          <a:prstGeom prst="rect">
            <a:avLst/>
          </a:prstGeom>
        </p:spPr>
      </p:pic>
    </p:spTree>
    <p:extLst>
      <p:ext uri="{BB962C8B-B14F-4D97-AF65-F5344CB8AC3E}">
        <p14:creationId xmlns:p14="http://schemas.microsoft.com/office/powerpoint/2010/main" val="41116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0"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gtEl>
                                        <p:attrNameLst>
                                          <p:attrName>ppt_x</p:attrName>
                                          <p:attrName>ppt_y</p:attrName>
                                        </p:attrNameLst>
                                      </p:cBhvr>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ar-SA" dirty="0"/>
              <a:t>ملامس السطوح</a:t>
            </a:r>
          </a:p>
        </p:txBody>
      </p:sp>
      <p:sp>
        <p:nvSpPr>
          <p:cNvPr id="3" name="عنصر نائب للمحتوى 2"/>
          <p:cNvSpPr>
            <a:spLocks noGrp="1"/>
          </p:cNvSpPr>
          <p:nvPr>
            <p:ph sz="quarter" idx="4294967295"/>
          </p:nvPr>
        </p:nvSpPr>
        <p:spPr/>
        <p:txBody>
          <a:bodyPr/>
          <a:lstStyle/>
          <a:p>
            <a:r>
              <a:rPr lang="ar-SA" dirty="0"/>
              <a:t> عجينة الورق الناعمة </a:t>
            </a:r>
          </a:p>
          <a:p>
            <a:r>
              <a:rPr lang="ar-SA" dirty="0"/>
              <a:t>معجون التخشين (</a:t>
            </a:r>
            <a:r>
              <a:rPr lang="ar-SA" dirty="0" err="1"/>
              <a:t>الجيسسو</a:t>
            </a:r>
            <a:r>
              <a:rPr lang="ar-SA" dirty="0"/>
              <a:t> ) متوفر بالمكتبات</a:t>
            </a:r>
          </a:p>
          <a:p>
            <a:pPr marL="45720" indent="0">
              <a:buNone/>
            </a:pPr>
            <a:r>
              <a:rPr lang="ar-SA" dirty="0"/>
              <a:t>ويمكن احداث الملامس </a:t>
            </a:r>
            <a:r>
              <a:rPr lang="ar-SA" dirty="0" err="1"/>
              <a:t>بضرباة</a:t>
            </a:r>
            <a:r>
              <a:rPr lang="ar-SA" dirty="0"/>
              <a:t> من الفرشاة او الاسفنج بشكل دائري او </a:t>
            </a:r>
            <a:r>
              <a:rPr lang="ar-SA" dirty="0" err="1"/>
              <a:t>تاثير</a:t>
            </a:r>
            <a:r>
              <a:rPr lang="ar-SA" dirty="0"/>
              <a:t> باستخدام سكين الرسم</a:t>
            </a:r>
          </a:p>
          <a:p>
            <a:pPr marL="45720" indent="0">
              <a:buNone/>
            </a:pPr>
            <a:endParaRPr lang="ar-SA" dirty="0"/>
          </a:p>
        </p:txBody>
      </p:sp>
    </p:spTree>
    <p:extLst>
      <p:ext uri="{BB962C8B-B14F-4D97-AF65-F5344CB8AC3E}">
        <p14:creationId xmlns:p14="http://schemas.microsoft.com/office/powerpoint/2010/main" val="58938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31705" y="260648"/>
            <a:ext cx="6512511" cy="1143000"/>
          </a:xfrm>
        </p:spPr>
        <p:txBody>
          <a:bodyPr>
            <a:normAutofit fontScale="90000"/>
          </a:bodyPr>
          <a:lstStyle/>
          <a:p>
            <a:r>
              <a:rPr lang="ar-SA" dirty="0"/>
              <a:t>سكين الرسم :-</a:t>
            </a:r>
            <a:br>
              <a:rPr lang="ar-SA" dirty="0"/>
            </a:br>
            <a:endParaRPr lang="ar-SA" dirty="0"/>
          </a:p>
        </p:txBody>
      </p:sp>
      <p:sp>
        <p:nvSpPr>
          <p:cNvPr id="3" name="عنصر نائب للمحتوى 2"/>
          <p:cNvSpPr>
            <a:spLocks noGrp="1"/>
          </p:cNvSpPr>
          <p:nvPr>
            <p:ph sz="quarter" idx="4294967295"/>
          </p:nvPr>
        </p:nvSpPr>
        <p:spPr>
          <a:xfrm>
            <a:off x="3647728" y="1052736"/>
            <a:ext cx="6400800" cy="3474720"/>
          </a:xfrm>
        </p:spPr>
        <p:txBody>
          <a:bodyPr>
            <a:normAutofit/>
          </a:bodyPr>
          <a:lstStyle/>
          <a:p>
            <a:r>
              <a:rPr lang="ar-SA" sz="1100" b="1" dirty="0"/>
              <a:t>هي أداة يمكن الاستعانة بها بالرسم أو يمكن استعمالها في رسم لوحة كاملة بدون </a:t>
            </a:r>
            <a:br>
              <a:rPr lang="ar-SA" sz="1100" b="1" dirty="0"/>
            </a:br>
            <a:r>
              <a:rPr lang="ar-SA" sz="1100" b="1" dirty="0"/>
              <a:t>استخدام </a:t>
            </a:r>
            <a:r>
              <a:rPr lang="ar-SA" sz="1100" b="1"/>
              <a:t>الفرشاة . </a:t>
            </a:r>
            <a:br>
              <a:rPr lang="ar-SA" sz="1100" b="1" dirty="0"/>
            </a:br>
            <a:r>
              <a:rPr lang="ar-SA" sz="1100" b="1" dirty="0"/>
              <a:t>اذا كان استخدام الفرشاة يحتاج خبرة فإن التلوين بالسكين يحتاج لخبرة وجرأة أيضا </a:t>
            </a:r>
            <a:br>
              <a:rPr lang="ar-SA" sz="1100" b="1" dirty="0"/>
            </a:br>
            <a:r>
              <a:rPr lang="ar-SA" sz="1100" b="1" dirty="0"/>
              <a:t>حتى تكون ضربات سكين الفنان متقنة وواضحة .</a:t>
            </a:r>
            <a:br>
              <a:rPr lang="ar-SA" sz="1100" b="1" dirty="0"/>
            </a:br>
            <a:r>
              <a:rPr lang="en-US" sz="1100" b="1" dirty="0"/>
              <a:t>&gt;</a:t>
            </a:r>
            <a:br>
              <a:rPr lang="en-US" sz="1100" b="1" dirty="0"/>
            </a:br>
            <a:r>
              <a:rPr lang="ar-SA" sz="1100" b="1" dirty="0"/>
              <a:t>وتستخدم فيه كميات كثيفة من الالوان</a:t>
            </a:r>
            <a:r>
              <a:rPr lang="en-US" sz="1100" b="1" dirty="0"/>
              <a:t>..</a:t>
            </a:r>
            <a:br>
              <a:rPr lang="en-US" sz="1100" b="1" dirty="0"/>
            </a:br>
            <a:r>
              <a:rPr lang="ar-SA" sz="1100" b="1" dirty="0"/>
              <a:t>ويحتاج الى مهارة عالية في التحكم بالكثافة اللونية وتوزيعها</a:t>
            </a:r>
            <a:r>
              <a:rPr lang="en-US" sz="1100" b="1" dirty="0"/>
              <a:t> ..</a:t>
            </a:r>
            <a:endParaRPr lang="ar-SA" sz="1100" dirty="0"/>
          </a:p>
        </p:txBody>
      </p:sp>
      <p:pic>
        <p:nvPicPr>
          <p:cNvPr id="4" name="صورة 3" descr="http://www.draw-art.com/attachment.php?attachmentid=8023&amp;d=1272633244"/>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772817"/>
            <a:ext cx="2736304" cy="39258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صورة 4" descr="http://www.draw-art.com/attachment.php?attachmentid=8024&amp;d=1272633339"/>
          <p:cNvPicPr/>
          <p:nvPr/>
        </p:nvPicPr>
        <p:blipFill>
          <a:blip r:embed="rId3">
            <a:extLst>
              <a:ext uri="{28A0092B-C50C-407E-A947-70E740481C1C}">
                <a14:useLocalDpi xmlns:a14="http://schemas.microsoft.com/office/drawing/2010/main" val="0"/>
              </a:ext>
            </a:extLst>
          </a:blip>
          <a:srcRect/>
          <a:stretch>
            <a:fillRect/>
          </a:stretch>
        </p:blipFill>
        <p:spPr bwMode="auto">
          <a:xfrm>
            <a:off x="4799857" y="2708920"/>
            <a:ext cx="2676525" cy="381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صورة 5" descr="http://www.draw-art.com/attachment.php?attachmentid=8025&amp;thumb=1&amp;d=1272633339"/>
          <p:cNvPicPr/>
          <p:nvPr/>
        </p:nvPicPr>
        <p:blipFill>
          <a:blip r:embed="rId4">
            <a:extLst>
              <a:ext uri="{28A0092B-C50C-407E-A947-70E740481C1C}">
                <a14:useLocalDpi xmlns:a14="http://schemas.microsoft.com/office/drawing/2010/main" val="0"/>
              </a:ext>
            </a:extLst>
          </a:blip>
          <a:srcRect/>
          <a:stretch>
            <a:fillRect/>
          </a:stretch>
        </p:blipFill>
        <p:spPr bwMode="auto">
          <a:xfrm>
            <a:off x="7476382" y="2708920"/>
            <a:ext cx="2940099" cy="1800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صورة 6" descr="http://www.draw-art.com/attachment.php?attachmentid=8026&amp;thumb=1&amp;d=1272633339"/>
          <p:cNvPicPr/>
          <p:nvPr/>
        </p:nvPicPr>
        <p:blipFill>
          <a:blip r:embed="rId5">
            <a:extLst>
              <a:ext uri="{28A0092B-C50C-407E-A947-70E740481C1C}">
                <a14:useLocalDpi xmlns:a14="http://schemas.microsoft.com/office/drawing/2010/main" val="0"/>
              </a:ext>
            </a:extLst>
          </a:blip>
          <a:srcRect/>
          <a:stretch>
            <a:fillRect/>
          </a:stretch>
        </p:blipFill>
        <p:spPr bwMode="auto">
          <a:xfrm>
            <a:off x="7476381" y="4509120"/>
            <a:ext cx="2940099" cy="20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0543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99657" y="1916832"/>
            <a:ext cx="6512511" cy="1143000"/>
          </a:xfrm>
        </p:spPr>
        <p:style>
          <a:lnRef idx="0">
            <a:schemeClr val="accent6"/>
          </a:lnRef>
          <a:fillRef idx="3">
            <a:schemeClr val="accent6"/>
          </a:fillRef>
          <a:effectRef idx="3">
            <a:schemeClr val="accent6"/>
          </a:effectRef>
          <a:fontRef idx="minor">
            <a:schemeClr val="lt1"/>
          </a:fontRef>
        </p:style>
        <p:txBody>
          <a:bodyPr/>
          <a:lstStyle/>
          <a:p>
            <a:r>
              <a:rPr lang="ar-SA" dirty="0"/>
              <a:t>تطبيق الملامس </a:t>
            </a:r>
          </a:p>
        </p:txBody>
      </p:sp>
      <p:sp>
        <p:nvSpPr>
          <p:cNvPr id="3" name="عنصر نائب للمحتوى 2"/>
          <p:cNvSpPr>
            <a:spLocks noGrp="1"/>
          </p:cNvSpPr>
          <p:nvPr>
            <p:ph sz="quarter" idx="4294967295"/>
          </p:nvPr>
        </p:nvSpPr>
        <p:spPr/>
        <p:txBody>
          <a:bodyPr/>
          <a:lstStyle/>
          <a:p>
            <a:endParaRPr lang="ar-SA" dirty="0"/>
          </a:p>
        </p:txBody>
      </p:sp>
    </p:spTree>
    <p:extLst>
      <p:ext uri="{BB962C8B-B14F-4D97-AF65-F5344CB8AC3E}">
        <p14:creationId xmlns:p14="http://schemas.microsoft.com/office/powerpoint/2010/main" val="375474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1986</Words>
  <Application>Microsoft Office PowerPoint</Application>
  <PresentationFormat>Widescreen</PresentationFormat>
  <Paragraphs>94</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 Unicode MS</vt:lpstr>
      <vt:lpstr>Arial</vt:lpstr>
      <vt:lpstr>Calibri</vt:lpstr>
      <vt:lpstr>Calibri Light</vt:lpstr>
      <vt:lpstr>نسق Office</vt:lpstr>
      <vt:lpstr>الألوان و تطور الفنون</vt:lpstr>
      <vt:lpstr>تطور الفنون</vt:lpstr>
      <vt:lpstr>سمات ومميزات الوان الزيت والاكريليك</vt:lpstr>
      <vt:lpstr>سمات ومميزات فن الاكريليك والوان الزيت</vt:lpstr>
      <vt:lpstr>المدارس الفنية </vt:lpstr>
      <vt:lpstr>من مميزآتهم أيضاً ... تسجيل للشكل العآم للمشهد دون اهتمآم للتفآصيل الدقيقه .. </vt:lpstr>
      <vt:lpstr>ملامس السطوح</vt:lpstr>
      <vt:lpstr>سكين الرسم :- </vt:lpstr>
      <vt:lpstr>تطبيق الملامس </vt:lpstr>
      <vt:lpstr>الفنانين في مجال الرسم بالاكريليك والزيت</vt:lpstr>
      <vt:lpstr>السطوح القابلة للاستخدام والرسم عليها بالاكريليك والزيت: </vt:lpstr>
      <vt:lpstr>القماش (الكانفاس)</vt:lpstr>
      <vt:lpstr>استعراض اللوحات المتوفره بالاسواق ولكل لوحه استخداماتها </vt:lpstr>
      <vt:lpstr>PowerPoint Presentation</vt:lpstr>
      <vt:lpstr>يمكن أن نجد قماش مخصص للألوان الزيتية أو لألوان الأكريليك أو للإثنان معاً </vt:lpstr>
      <vt:lpstr>لمحبي الرسم بدقة يتوفر في الأسواق قماش مزود بالشبكة بخطوط خفيفة لا تؤثر على العمل</vt:lpstr>
      <vt:lpstr>PowerPoint Presentation</vt:lpstr>
      <vt:lpstr>أكثر الأشكال المتوفرة للقماش هو الشكل المستطيل إلا أننا قد نجد الشكل البيضاوي الذي يناسب   رسم البورتريه أو الورود </vt:lpstr>
      <vt:lpstr>يمكن أن نجد قماش مشدود على ورق كرتون مقوى ويكون ثمنه أرخص </vt:lpstr>
      <vt:lpstr>مميزات قماش الكانفاس</vt:lpstr>
      <vt:lpstr>الواح الخشب </vt:lpstr>
      <vt:lpstr>PowerPoint Presentation</vt:lpstr>
      <vt:lpstr>PowerPoint Presentation</vt:lpstr>
      <vt:lpstr>PowerPoint Presentation</vt:lpstr>
      <vt:lpstr>الورق (الكرتون): </vt:lpstr>
      <vt:lpstr>مميزات الورق:-</vt:lpstr>
      <vt:lpstr>استراحة</vt:lpstr>
    </vt:vector>
  </TitlesOfParts>
  <Company>Al-M3mary Al-Nabil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الألوان و تطور الفنون</dc:title>
  <dc:creator>Nabil Al-Ansary</dc:creator>
  <cp:lastModifiedBy>Nabil Al-Ansary</cp:lastModifiedBy>
  <cp:revision>2</cp:revision>
  <dcterms:created xsi:type="dcterms:W3CDTF">2018-11-13T07:50:05Z</dcterms:created>
  <dcterms:modified xsi:type="dcterms:W3CDTF">2022-11-23T06:27:10Z</dcterms:modified>
</cp:coreProperties>
</file>